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430" r:id="rId9"/>
    <p:sldId id="431" r:id="rId10"/>
    <p:sldId id="432" r:id="rId11"/>
    <p:sldId id="433" r:id="rId12"/>
    <p:sldId id="434" r:id="rId13"/>
    <p:sldId id="435" r:id="rId14"/>
    <p:sldId id="436" r:id="rId15"/>
    <p:sldId id="437" r:id="rId16"/>
    <p:sldId id="438" r:id="rId17"/>
    <p:sldId id="454" r:id="rId18"/>
    <p:sldId id="440" r:id="rId19"/>
    <p:sldId id="451" r:id="rId20"/>
    <p:sldId id="452" r:id="rId21"/>
    <p:sldId id="453" r:id="rId22"/>
    <p:sldId id="447" r:id="rId23"/>
    <p:sldId id="446" r:id="rId24"/>
    <p:sldId id="455" r:id="rId2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AE10739A-9DBD-4525-AE87-5DC4E0F40702}" type="datetimeFigureOut">
              <a:rPr lang="ru-RU" smtClean="0"/>
              <a:t>16.09.2020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C1C7A326-FD58-4A65-9559-599404898A1C}" type="slidenum">
              <a:rPr lang="ru-RU" smtClean="0"/>
              <a:t>‹#›</a:t>
            </a:fld>
            <a:endParaRPr lang="ru-RU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207052195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0739A-9DBD-4525-AE87-5DC4E0F40702}" type="datetimeFigureOut">
              <a:rPr lang="ru-RU" smtClean="0"/>
              <a:t>16.09.2020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7A326-FD58-4A65-9559-599404898A1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44636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0739A-9DBD-4525-AE87-5DC4E0F40702}" type="datetimeFigureOut">
              <a:rPr lang="ru-RU" smtClean="0"/>
              <a:t>16.09.2020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7A326-FD58-4A65-9559-599404898A1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64753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0739A-9DBD-4525-AE87-5DC4E0F40702}" type="datetimeFigureOut">
              <a:rPr lang="ru-RU" smtClean="0"/>
              <a:t>16.09.2020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7A326-FD58-4A65-9559-599404898A1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87636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E10739A-9DBD-4525-AE87-5DC4E0F40702}" type="datetimeFigureOut">
              <a:rPr lang="ru-RU" smtClean="0"/>
              <a:t>16.09.2020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1C7A326-FD58-4A65-9559-599404898A1C}" type="slidenum">
              <a:rPr lang="ru-RU" smtClean="0"/>
              <a:t>‹#›</a:t>
            </a:fld>
            <a:endParaRPr lang="ru-RU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304157828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0739A-9DBD-4525-AE87-5DC4E0F40702}" type="datetimeFigureOut">
              <a:rPr lang="ru-RU" smtClean="0"/>
              <a:t>16.09.2020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7A326-FD58-4A65-9559-599404898A1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53789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0739A-9DBD-4525-AE87-5DC4E0F40702}" type="datetimeFigureOut">
              <a:rPr lang="ru-RU" smtClean="0"/>
              <a:t>16.09.2020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7A326-FD58-4A65-9559-599404898A1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84297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0739A-9DBD-4525-AE87-5DC4E0F40702}" type="datetimeFigureOut">
              <a:rPr lang="ru-RU" smtClean="0"/>
              <a:t>16.09.2020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7A326-FD58-4A65-9559-599404898A1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48993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0739A-9DBD-4525-AE87-5DC4E0F40702}" type="datetimeFigureOut">
              <a:rPr lang="ru-RU" smtClean="0"/>
              <a:t>16.09.2020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7A326-FD58-4A65-9559-599404898A1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54890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E10739A-9DBD-4525-AE87-5DC4E0F40702}" type="datetimeFigureOut">
              <a:rPr lang="ru-RU" smtClean="0"/>
              <a:t>16.09.2020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1C7A326-FD58-4A65-9559-599404898A1C}" type="slidenum">
              <a:rPr lang="ru-RU" smtClean="0"/>
              <a:t>‹#›</a:t>
            </a:fld>
            <a:endParaRPr lang="ru-RU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6409385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E10739A-9DBD-4525-AE87-5DC4E0F40702}" type="datetimeFigureOut">
              <a:rPr lang="ru-RU" smtClean="0"/>
              <a:t>16.09.2020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1C7A326-FD58-4A65-9559-599404898A1C}" type="slidenum">
              <a:rPr lang="ru-RU" smtClean="0"/>
              <a:t>‹#›</a:t>
            </a:fld>
            <a:endParaRPr lang="ru-RU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8772364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AE10739A-9DBD-4525-AE87-5DC4E0F40702}" type="datetimeFigureOut">
              <a:rPr lang="ru-RU" smtClean="0"/>
              <a:t>16.09.2020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C1C7A326-FD58-4A65-9559-599404898A1C}" type="slidenum">
              <a:rPr lang="ru-RU" smtClean="0"/>
              <a:t>‹#›</a:t>
            </a:fld>
            <a:endParaRPr lang="ru-RU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4830976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4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5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A77950AE-32F4-42B2-B620-B15CB1435CF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EF4F98F-C294-4B47-828A-4AF698A3A45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62122" y="261658"/>
            <a:ext cx="8361229" cy="1086237"/>
          </a:xfrm>
        </p:spPr>
        <p:txBody>
          <a:bodyPr/>
          <a:lstStyle/>
          <a:p>
            <a:r>
              <a:rPr lang="en-US" dirty="0">
                <a:solidFill>
                  <a:srgbClr val="FFC000"/>
                </a:solidFill>
              </a:rPr>
              <a:t>The lecture 2</a:t>
            </a:r>
            <a:endParaRPr lang="ru-RU" dirty="0">
              <a:solidFill>
                <a:srgbClr val="FFC000"/>
              </a:solidFill>
            </a:endParaRP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1707E816-F5B3-4095-806D-E342E577FC1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042343" y="5510105"/>
            <a:ext cx="6831673" cy="1086237"/>
          </a:xfrm>
        </p:spPr>
        <p:txBody>
          <a:bodyPr>
            <a:normAutofit/>
          </a:bodyPr>
          <a:lstStyle/>
          <a:p>
            <a:r>
              <a:rPr lang="en-US" sz="3600" dirty="0">
                <a:solidFill>
                  <a:srgbClr val="FFC000"/>
                </a:solidFill>
              </a:rPr>
              <a:t>Morphology and FST</a:t>
            </a:r>
            <a:endParaRPr lang="ru-RU" sz="3600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91919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Rectangle 2">
            <a:extLst>
              <a:ext uri="{FF2B5EF4-FFF2-40B4-BE49-F238E27FC236}">
                <a16:creationId xmlns:a16="http://schemas.microsoft.com/office/drawing/2014/main" id="{F157FB15-EEBB-474B-A3C2-5C172870438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371600" y="592580"/>
            <a:ext cx="9601200" cy="757106"/>
          </a:xfrm>
        </p:spPr>
        <p:txBody>
          <a:bodyPr/>
          <a:lstStyle/>
          <a:p>
            <a:pPr algn="ctr"/>
            <a:r>
              <a:rPr lang="en-US" altLang="ru-RU" dirty="0">
                <a:solidFill>
                  <a:srgbClr val="00B050"/>
                </a:solidFill>
              </a:rPr>
              <a:t>Two-Level Morphology</a:t>
            </a:r>
          </a:p>
        </p:txBody>
      </p:sp>
      <p:sp>
        <p:nvSpPr>
          <p:cNvPr id="14341" name="Rectangle 3">
            <a:extLst>
              <a:ext uri="{FF2B5EF4-FFF2-40B4-BE49-F238E27FC236}">
                <a16:creationId xmlns:a16="http://schemas.microsoft.com/office/drawing/2014/main" id="{280527EB-BB01-4AE9-8D18-9E5E5E5C11D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371600" y="1697942"/>
            <a:ext cx="9601200" cy="4467966"/>
          </a:xfrm>
        </p:spPr>
        <p:txBody>
          <a:bodyPr/>
          <a:lstStyle/>
          <a:p>
            <a:r>
              <a:rPr lang="en-US" altLang="ru-RU" dirty="0"/>
              <a:t>Two-level morphology represents the correspondence between lexical and surface levels.</a:t>
            </a:r>
          </a:p>
          <a:p>
            <a:r>
              <a:rPr lang="en-US" altLang="ru-RU" dirty="0"/>
              <a:t>We use a finite-state transducer to find mapping between these two levels.</a:t>
            </a:r>
          </a:p>
          <a:p>
            <a:r>
              <a:rPr lang="en-US" altLang="ru-RU" dirty="0"/>
              <a:t>A FST is a two-tape automaton: </a:t>
            </a:r>
          </a:p>
          <a:p>
            <a:pPr lvl="1"/>
            <a:r>
              <a:rPr lang="en-US" altLang="ru-RU" dirty="0"/>
              <a:t>Reads from one tape, and writes to other one.</a:t>
            </a:r>
          </a:p>
          <a:p>
            <a:r>
              <a:rPr lang="en-US" altLang="ru-RU" dirty="0"/>
              <a:t>For morphological processing, one tape holds lexical representation,  the second one holds the surface form of a word. </a:t>
            </a:r>
          </a:p>
          <a:p>
            <a:endParaRPr lang="en-US" altLang="ru-RU" dirty="0"/>
          </a:p>
          <a:p>
            <a:pPr>
              <a:buFontTx/>
              <a:buNone/>
            </a:pPr>
            <a:endParaRPr lang="en-US" altLang="ru-RU" dirty="0"/>
          </a:p>
        </p:txBody>
      </p:sp>
      <p:graphicFrame>
        <p:nvGraphicFramePr>
          <p:cNvPr id="260189" name="Group 93">
            <a:extLst>
              <a:ext uri="{FF2B5EF4-FFF2-40B4-BE49-F238E27FC236}">
                <a16:creationId xmlns:a16="http://schemas.microsoft.com/office/drawing/2014/main" id="{FFC594A0-05BD-4BE2-A073-E0C916C74F3B}"/>
              </a:ext>
            </a:extLst>
          </p:cNvPr>
          <p:cNvGraphicFramePr>
            <a:graphicFrameLocks noGrp="1"/>
          </p:cNvGraphicFramePr>
          <p:nvPr/>
        </p:nvGraphicFramePr>
        <p:xfrm>
          <a:off x="4408488" y="4724401"/>
          <a:ext cx="3446462" cy="396875"/>
        </p:xfrm>
        <a:graphic>
          <a:graphicData uri="http://schemas.openxmlformats.org/drawingml/2006/table">
            <a:tbl>
              <a:tblPr/>
              <a:tblGrid>
                <a:gridCol w="5619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937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2068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9371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556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3495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968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93" marB="45793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</a:t>
                      </a:r>
                    </a:p>
                  </a:txBody>
                  <a:tcPr marT="45793" marB="45793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</a:t>
                      </a:r>
                    </a:p>
                  </a:txBody>
                  <a:tcPr marT="45793" marB="45793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</a:t>
                      </a:r>
                    </a:p>
                  </a:txBody>
                  <a:tcPr marT="45793" marB="45793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+N</a:t>
                      </a:r>
                    </a:p>
                  </a:txBody>
                  <a:tcPr marT="45793" marB="45793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+PL</a:t>
                      </a:r>
                    </a:p>
                  </a:txBody>
                  <a:tcPr marT="45793" marB="45793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93" marB="45793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60187" name="Group 91">
            <a:extLst>
              <a:ext uri="{FF2B5EF4-FFF2-40B4-BE49-F238E27FC236}">
                <a16:creationId xmlns:a16="http://schemas.microsoft.com/office/drawing/2014/main" id="{3EAA5604-368F-42FC-972F-46AC0DF9EDE9}"/>
              </a:ext>
            </a:extLst>
          </p:cNvPr>
          <p:cNvGraphicFramePr>
            <a:graphicFrameLocks noGrp="1"/>
          </p:cNvGraphicFramePr>
          <p:nvPr/>
        </p:nvGraphicFramePr>
        <p:xfrm>
          <a:off x="4408488" y="5562601"/>
          <a:ext cx="3446462" cy="396875"/>
        </p:xfrm>
        <a:graphic>
          <a:graphicData uri="http://schemas.openxmlformats.org/drawingml/2006/table">
            <a:tbl>
              <a:tblPr/>
              <a:tblGrid>
                <a:gridCol w="5619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921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222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921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921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3341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5242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968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93" marB="45793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</a:t>
                      </a:r>
                    </a:p>
                  </a:txBody>
                  <a:tcPr marT="45793" marB="45793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</a:t>
                      </a:r>
                    </a:p>
                  </a:txBody>
                  <a:tcPr marT="45793" marB="45793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</a:t>
                      </a:r>
                    </a:p>
                  </a:txBody>
                  <a:tcPr marT="45793" marB="45793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</a:t>
                      </a:r>
                    </a:p>
                  </a:txBody>
                  <a:tcPr marT="45793" marB="45793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93" marB="45793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93" marB="45793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4378" name="Text Box 86">
            <a:extLst>
              <a:ext uri="{FF2B5EF4-FFF2-40B4-BE49-F238E27FC236}">
                <a16:creationId xmlns:a16="http://schemas.microsoft.com/office/drawing/2014/main" id="{8ED3A6F3-4570-46F6-8915-65C4DB3609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2825" y="4689476"/>
            <a:ext cx="176862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ru-RU" sz="2400"/>
              <a:t>Lexical Tape</a:t>
            </a:r>
          </a:p>
        </p:txBody>
      </p:sp>
      <p:sp>
        <p:nvSpPr>
          <p:cNvPr id="14379" name="Text Box 87">
            <a:extLst>
              <a:ext uri="{FF2B5EF4-FFF2-40B4-BE49-F238E27FC236}">
                <a16:creationId xmlns:a16="http://schemas.microsoft.com/office/drawing/2014/main" id="{7EF219D3-4887-4EEB-8168-787E44B26A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2825" y="5527676"/>
            <a:ext cx="178786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ru-RU" sz="2400"/>
              <a:t>Surface Tape</a:t>
            </a:r>
          </a:p>
        </p:txBody>
      </p:sp>
      <p:sp>
        <p:nvSpPr>
          <p:cNvPr id="14380" name="Text Box 88">
            <a:extLst>
              <a:ext uri="{FF2B5EF4-FFF2-40B4-BE49-F238E27FC236}">
                <a16:creationId xmlns:a16="http://schemas.microsoft.com/office/drawing/2014/main" id="{542AEECE-77BA-43FB-A032-65F4ABEEA2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32788" y="4786313"/>
            <a:ext cx="1184940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ru-RU"/>
              <a:t>(upper tape)</a:t>
            </a:r>
          </a:p>
        </p:txBody>
      </p:sp>
      <p:sp>
        <p:nvSpPr>
          <p:cNvPr id="14381" name="Text Box 89">
            <a:extLst>
              <a:ext uri="{FF2B5EF4-FFF2-40B4-BE49-F238E27FC236}">
                <a16:creationId xmlns:a16="http://schemas.microsoft.com/office/drawing/2014/main" id="{E94EE91F-20E2-4E86-A24D-809B63B05A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91500" y="5548313"/>
            <a:ext cx="1390124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ru-RU"/>
              <a:t>    (lower tape)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Rectangle 2">
            <a:extLst>
              <a:ext uri="{FF2B5EF4-FFF2-40B4-BE49-F238E27FC236}">
                <a16:creationId xmlns:a16="http://schemas.microsoft.com/office/drawing/2014/main" id="{6ACA38C6-868A-4CD6-9F74-493A15306D2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371600" y="551576"/>
            <a:ext cx="9601200" cy="715161"/>
          </a:xfrm>
        </p:spPr>
        <p:txBody>
          <a:bodyPr>
            <a:normAutofit/>
          </a:bodyPr>
          <a:lstStyle/>
          <a:p>
            <a:pPr algn="ctr"/>
            <a:r>
              <a:rPr lang="en-US" altLang="ru-RU" sz="3600" dirty="0">
                <a:solidFill>
                  <a:srgbClr val="00B050"/>
                </a:solidFill>
              </a:rPr>
              <a:t>Formal Definition of FST (</a:t>
            </a:r>
            <a:r>
              <a:rPr lang="en-US" altLang="ru-RU" sz="3600" dirty="0" err="1">
                <a:solidFill>
                  <a:srgbClr val="00B050"/>
                </a:solidFill>
              </a:rPr>
              <a:t>Mealey</a:t>
            </a:r>
            <a:r>
              <a:rPr lang="en-US" altLang="ru-RU" sz="3600" dirty="0">
                <a:solidFill>
                  <a:srgbClr val="00B050"/>
                </a:solidFill>
              </a:rPr>
              <a:t> Machine)</a:t>
            </a:r>
          </a:p>
        </p:txBody>
      </p:sp>
      <p:sp>
        <p:nvSpPr>
          <p:cNvPr id="15365" name="Rectangle 3">
            <a:extLst>
              <a:ext uri="{FF2B5EF4-FFF2-40B4-BE49-F238E27FC236}">
                <a16:creationId xmlns:a16="http://schemas.microsoft.com/office/drawing/2014/main" id="{0D7E9F1B-EFDE-43F9-960F-0E88B1A7A7B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467828" y="1638300"/>
            <a:ext cx="9601200" cy="4577942"/>
          </a:xfrm>
        </p:spPr>
        <p:txBody>
          <a:bodyPr>
            <a:normAutofit/>
          </a:bodyPr>
          <a:lstStyle/>
          <a:p>
            <a:r>
              <a:rPr lang="en-US" altLang="ru-RU" dirty="0"/>
              <a:t>FST is   Q </a:t>
            </a:r>
            <a:r>
              <a:rPr lang="en-US" altLang="ru-RU" sz="1400" dirty="0"/>
              <a:t>x</a:t>
            </a:r>
            <a:r>
              <a:rPr lang="en-US" altLang="ru-RU" dirty="0"/>
              <a:t> </a:t>
            </a:r>
            <a:r>
              <a:rPr lang="en-US" altLang="ru-RU" dirty="0">
                <a:sym typeface="Symbol" panose="05050102010706020507" pitchFamily="18" charset="2"/>
              </a:rPr>
              <a:t> </a:t>
            </a:r>
            <a:r>
              <a:rPr lang="en-US" altLang="ru-RU" sz="1400" dirty="0">
                <a:sym typeface="Symbol" panose="05050102010706020507" pitchFamily="18" charset="2"/>
              </a:rPr>
              <a:t>x</a:t>
            </a:r>
            <a:r>
              <a:rPr lang="en-US" altLang="ru-RU" dirty="0">
                <a:sym typeface="Symbol" panose="05050102010706020507" pitchFamily="18" charset="2"/>
              </a:rPr>
              <a:t> </a:t>
            </a:r>
            <a:r>
              <a:rPr lang="en-US" altLang="ru-RU" dirty="0"/>
              <a:t>q</a:t>
            </a:r>
            <a:r>
              <a:rPr lang="en-US" altLang="ru-RU" baseline="-25000" dirty="0"/>
              <a:t>0</a:t>
            </a:r>
            <a:r>
              <a:rPr lang="en-US" altLang="ru-RU" dirty="0"/>
              <a:t> </a:t>
            </a:r>
            <a:r>
              <a:rPr lang="en-US" altLang="ru-RU" sz="1400" dirty="0"/>
              <a:t>x</a:t>
            </a:r>
            <a:r>
              <a:rPr lang="en-US" altLang="ru-RU" dirty="0"/>
              <a:t> F </a:t>
            </a:r>
            <a:r>
              <a:rPr lang="en-US" altLang="ru-RU" sz="1400" dirty="0"/>
              <a:t>x</a:t>
            </a:r>
            <a:r>
              <a:rPr lang="en-US" altLang="ru-RU" dirty="0"/>
              <a:t> </a:t>
            </a:r>
            <a:r>
              <a:rPr lang="en-US" altLang="ru-RU" dirty="0">
                <a:sym typeface="Symbol" panose="05050102010706020507" pitchFamily="18" charset="2"/>
              </a:rPr>
              <a:t></a:t>
            </a:r>
            <a:endParaRPr lang="en-US" altLang="ru-RU" dirty="0"/>
          </a:p>
          <a:p>
            <a:r>
              <a:rPr lang="en-US" altLang="ru-RU" b="1" dirty="0"/>
              <a:t>Q </a:t>
            </a:r>
            <a:r>
              <a:rPr lang="en-US" altLang="ru-RU" dirty="0"/>
              <a:t>:  a finite set of N states q</a:t>
            </a:r>
            <a:r>
              <a:rPr lang="en-US" altLang="ru-RU" baseline="-25000" dirty="0"/>
              <a:t>0</a:t>
            </a:r>
            <a:r>
              <a:rPr lang="en-US" altLang="ru-RU" dirty="0"/>
              <a:t>, q</a:t>
            </a:r>
            <a:r>
              <a:rPr lang="en-US" altLang="ru-RU" baseline="-25000" dirty="0"/>
              <a:t>1</a:t>
            </a:r>
            <a:r>
              <a:rPr lang="en-US" altLang="ru-RU" dirty="0"/>
              <a:t>, … </a:t>
            </a:r>
            <a:r>
              <a:rPr lang="en-US" altLang="ru-RU" dirty="0" err="1"/>
              <a:t>q</a:t>
            </a:r>
            <a:r>
              <a:rPr lang="en-US" altLang="ru-RU" baseline="-25000" dirty="0" err="1"/>
              <a:t>N</a:t>
            </a:r>
            <a:endParaRPr lang="en-US" altLang="ru-RU" dirty="0"/>
          </a:p>
          <a:p>
            <a:r>
              <a:rPr lang="en-US" altLang="ru-RU" b="1" dirty="0">
                <a:sym typeface="Symbol" panose="05050102010706020507" pitchFamily="18" charset="2"/>
              </a:rPr>
              <a:t> </a:t>
            </a:r>
            <a:r>
              <a:rPr lang="en-US" altLang="ru-RU" dirty="0"/>
              <a:t>:   a finite input alphabet of complex symbols. </a:t>
            </a:r>
          </a:p>
          <a:p>
            <a:pPr lvl="1"/>
            <a:r>
              <a:rPr lang="en-US" altLang="ru-RU" dirty="0"/>
              <a:t>Each complex symbol is a pair of an input and an output symbol </a:t>
            </a:r>
            <a:r>
              <a:rPr lang="en-US" altLang="ru-RU" b="1" dirty="0"/>
              <a:t>i:o</a:t>
            </a:r>
            <a:r>
              <a:rPr lang="en-US" altLang="ru-RU" dirty="0"/>
              <a:t>  </a:t>
            </a:r>
          </a:p>
          <a:p>
            <a:pPr lvl="1"/>
            <a:r>
              <a:rPr lang="en-US" altLang="ru-RU" dirty="0"/>
              <a:t>where </a:t>
            </a:r>
            <a:r>
              <a:rPr lang="en-US" altLang="ru-RU" b="1" dirty="0" err="1"/>
              <a:t>i</a:t>
            </a:r>
            <a:r>
              <a:rPr lang="en-US" altLang="ru-RU" dirty="0"/>
              <a:t> </a:t>
            </a:r>
            <a:r>
              <a:rPr lang="en-US" altLang="ru-RU" dirty="0">
                <a:cs typeface="Times New Roman" panose="02020603050405020304" pitchFamily="18" charset="0"/>
              </a:rPr>
              <a:t>is a member of I (an input alphabet),</a:t>
            </a:r>
          </a:p>
          <a:p>
            <a:pPr lvl="1"/>
            <a:r>
              <a:rPr lang="en-US" altLang="ru-RU" dirty="0">
                <a:cs typeface="Times New Roman" panose="02020603050405020304" pitchFamily="18" charset="0"/>
              </a:rPr>
              <a:t>and </a:t>
            </a:r>
            <a:r>
              <a:rPr lang="en-US" altLang="ru-RU" b="1" dirty="0">
                <a:cs typeface="Times New Roman" panose="02020603050405020304" pitchFamily="18" charset="0"/>
              </a:rPr>
              <a:t>o</a:t>
            </a:r>
            <a:r>
              <a:rPr lang="en-US" altLang="ru-RU" dirty="0"/>
              <a:t> </a:t>
            </a:r>
            <a:r>
              <a:rPr lang="en-US" altLang="ru-RU" dirty="0">
                <a:cs typeface="Times New Roman" panose="02020603050405020304" pitchFamily="18" charset="0"/>
              </a:rPr>
              <a:t>is a member of O (an output alphabet). </a:t>
            </a:r>
          </a:p>
          <a:p>
            <a:pPr lvl="1"/>
            <a:r>
              <a:rPr lang="en-US" altLang="ru-RU" dirty="0">
                <a:cs typeface="Times New Roman" panose="02020603050405020304" pitchFamily="18" charset="0"/>
              </a:rPr>
              <a:t>I and O may contain empty string. </a:t>
            </a:r>
          </a:p>
          <a:p>
            <a:pPr lvl="1"/>
            <a:r>
              <a:rPr lang="en-US" altLang="ru-RU" dirty="0">
                <a:cs typeface="Times New Roman" panose="02020603050405020304" pitchFamily="18" charset="0"/>
              </a:rPr>
              <a:t>So, </a:t>
            </a:r>
            <a:r>
              <a:rPr lang="en-US" altLang="ru-RU" dirty="0">
                <a:sym typeface="Symbol" panose="05050102010706020507" pitchFamily="18" charset="2"/>
              </a:rPr>
              <a:t> is a subset of </a:t>
            </a:r>
            <a:r>
              <a:rPr lang="en-US" altLang="ru-RU" dirty="0" err="1">
                <a:sym typeface="Symbol" panose="05050102010706020507" pitchFamily="18" charset="2"/>
              </a:rPr>
              <a:t>IxO</a:t>
            </a:r>
            <a:r>
              <a:rPr lang="en-US" altLang="ru-RU" dirty="0">
                <a:sym typeface="Symbol" panose="05050102010706020507" pitchFamily="18" charset="2"/>
              </a:rPr>
              <a:t>.</a:t>
            </a:r>
            <a:endParaRPr lang="en-US" altLang="ru-RU" dirty="0"/>
          </a:p>
          <a:p>
            <a:r>
              <a:rPr lang="en-US" altLang="ru-RU" b="1" dirty="0"/>
              <a:t>q</a:t>
            </a:r>
            <a:r>
              <a:rPr lang="en-US" altLang="ru-RU" b="1" baseline="-25000" dirty="0"/>
              <a:t>0 </a:t>
            </a:r>
            <a:r>
              <a:rPr lang="en-US" altLang="ru-RU" dirty="0"/>
              <a:t>:  the start state</a:t>
            </a:r>
          </a:p>
          <a:p>
            <a:r>
              <a:rPr lang="en-US" altLang="ru-RU" b="1" dirty="0"/>
              <a:t>F </a:t>
            </a:r>
            <a:r>
              <a:rPr lang="en-US" altLang="ru-RU" dirty="0"/>
              <a:t>:  the set of final states   --  F is a subset of Q</a:t>
            </a:r>
          </a:p>
          <a:p>
            <a:r>
              <a:rPr lang="en-US" altLang="ru-RU" b="1" dirty="0">
                <a:sym typeface="Symbol" panose="05050102010706020507" pitchFamily="18" charset="2"/>
              </a:rPr>
              <a:t></a:t>
            </a:r>
            <a:r>
              <a:rPr lang="en-US" altLang="ru-RU" b="1" dirty="0"/>
              <a:t>(</a:t>
            </a:r>
            <a:r>
              <a:rPr lang="en-US" altLang="ru-RU" b="1" dirty="0" err="1"/>
              <a:t>q,i:o</a:t>
            </a:r>
            <a:r>
              <a:rPr lang="en-US" altLang="ru-RU" b="1" dirty="0"/>
              <a:t>)</a:t>
            </a:r>
            <a:r>
              <a:rPr lang="en-US" altLang="ru-RU" dirty="0"/>
              <a:t> : transition function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Rectangle 2">
            <a:extLst>
              <a:ext uri="{FF2B5EF4-FFF2-40B4-BE49-F238E27FC236}">
                <a16:creationId xmlns:a16="http://schemas.microsoft.com/office/drawing/2014/main" id="{13D204A1-2D32-4896-9D8A-FFF42DAEFEF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371600" y="685800"/>
            <a:ext cx="9601200" cy="832607"/>
          </a:xfrm>
        </p:spPr>
        <p:txBody>
          <a:bodyPr/>
          <a:lstStyle/>
          <a:p>
            <a:pPr algn="ctr"/>
            <a:r>
              <a:rPr lang="en-US" altLang="ru-RU" dirty="0">
                <a:solidFill>
                  <a:srgbClr val="00B050"/>
                </a:solidFill>
              </a:rPr>
              <a:t>FST (cont.)</a:t>
            </a:r>
          </a:p>
        </p:txBody>
      </p:sp>
      <p:sp>
        <p:nvSpPr>
          <p:cNvPr id="16389" name="Rectangle 3">
            <a:extLst>
              <a:ext uri="{FF2B5EF4-FFF2-40B4-BE49-F238E27FC236}">
                <a16:creationId xmlns:a16="http://schemas.microsoft.com/office/drawing/2014/main" id="{02753846-EBB7-4F04-BBE1-7010F87173D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467828" y="1757492"/>
            <a:ext cx="9790198" cy="4148357"/>
          </a:xfrm>
        </p:spPr>
        <p:txBody>
          <a:bodyPr/>
          <a:lstStyle/>
          <a:p>
            <a:r>
              <a:rPr lang="en-US" altLang="ru-RU" dirty="0">
                <a:sym typeface="Symbol" panose="05050102010706020507" pitchFamily="18" charset="2"/>
              </a:rPr>
              <a:t> may not contain all possible pairs from </a:t>
            </a:r>
            <a:r>
              <a:rPr lang="en-US" altLang="ru-RU" dirty="0" err="1">
                <a:sym typeface="Symbol" panose="05050102010706020507" pitchFamily="18" charset="2"/>
              </a:rPr>
              <a:t>I</a:t>
            </a:r>
            <a:r>
              <a:rPr lang="en-US" altLang="ru-RU" sz="1600" dirty="0" err="1">
                <a:sym typeface="Symbol" panose="05050102010706020507" pitchFamily="18" charset="2"/>
              </a:rPr>
              <a:t>x</a:t>
            </a:r>
            <a:r>
              <a:rPr lang="en-US" altLang="ru-RU" dirty="0" err="1">
                <a:sym typeface="Symbol" panose="05050102010706020507" pitchFamily="18" charset="2"/>
              </a:rPr>
              <a:t>O</a:t>
            </a:r>
            <a:r>
              <a:rPr lang="en-US" altLang="ru-RU" dirty="0">
                <a:sym typeface="Symbol" panose="05050102010706020507" pitchFamily="18" charset="2"/>
              </a:rPr>
              <a:t>.</a:t>
            </a:r>
          </a:p>
          <a:p>
            <a:r>
              <a:rPr lang="en-US" altLang="ru-RU" dirty="0">
                <a:sym typeface="Symbol" panose="05050102010706020507" pitchFamily="18" charset="2"/>
              </a:rPr>
              <a:t>For example:</a:t>
            </a:r>
          </a:p>
          <a:p>
            <a:pPr lvl="1"/>
            <a:r>
              <a:rPr lang="en-US" altLang="ru-RU" dirty="0">
                <a:sym typeface="Symbol" panose="05050102010706020507" pitchFamily="18" charset="2"/>
              </a:rPr>
              <a:t>I = {a, b, c}		O={</a:t>
            </a:r>
            <a:r>
              <a:rPr lang="en-US" altLang="ru-RU" dirty="0" err="1">
                <a:sym typeface="Symbol" panose="05050102010706020507" pitchFamily="18" charset="2"/>
              </a:rPr>
              <a:t>a,b,c</a:t>
            </a:r>
            <a:r>
              <a:rPr lang="en-US" altLang="ru-RU" dirty="0">
                <a:sym typeface="Symbol" panose="05050102010706020507" pitchFamily="18" charset="2"/>
              </a:rPr>
              <a:t>, </a:t>
            </a:r>
            <a:r>
              <a:rPr lang="en-US" altLang="ru-RU" dirty="0">
                <a:cs typeface="Times New Roman" panose="02020603050405020304" pitchFamily="18" charset="0"/>
              </a:rPr>
              <a:t>є}</a:t>
            </a:r>
          </a:p>
          <a:p>
            <a:pPr lvl="1"/>
            <a:r>
              <a:rPr lang="en-US" altLang="ru-RU" dirty="0">
                <a:sym typeface="Symbol" panose="05050102010706020507" pitchFamily="18" charset="2"/>
              </a:rPr>
              <a:t> = {</a:t>
            </a:r>
            <a:r>
              <a:rPr lang="en-US" altLang="ru-RU" dirty="0" err="1">
                <a:sym typeface="Symbol" panose="05050102010706020507" pitchFamily="18" charset="2"/>
              </a:rPr>
              <a:t>a:a</a:t>
            </a:r>
            <a:r>
              <a:rPr lang="en-US" altLang="ru-RU" dirty="0">
                <a:sym typeface="Symbol" panose="05050102010706020507" pitchFamily="18" charset="2"/>
              </a:rPr>
              <a:t>, b:b, c:c, a:</a:t>
            </a:r>
            <a:r>
              <a:rPr lang="en-US" altLang="ru-RU" dirty="0">
                <a:cs typeface="Times New Roman" panose="02020603050405020304" pitchFamily="18" charset="0"/>
              </a:rPr>
              <a:t>є, b: є, c: є}</a:t>
            </a:r>
          </a:p>
          <a:p>
            <a:r>
              <a:rPr lang="en-US" altLang="ru-RU" b="1" dirty="0">
                <a:sym typeface="Symbol" panose="05050102010706020507" pitchFamily="18" charset="2"/>
              </a:rPr>
              <a:t>feasible pairs</a:t>
            </a:r>
            <a:r>
              <a:rPr lang="en-US" altLang="ru-RU" dirty="0">
                <a:cs typeface="Times New Roman" panose="02020603050405020304" pitchFamily="18" charset="0"/>
              </a:rPr>
              <a:t> – In two-level morphology terminology, the pairs in </a:t>
            </a:r>
            <a:r>
              <a:rPr lang="en-US" altLang="ru-RU" dirty="0">
                <a:sym typeface="Symbol" panose="05050102010706020507" pitchFamily="18" charset="2"/>
              </a:rPr>
              <a:t>  are called as feasible pairs.</a:t>
            </a:r>
          </a:p>
          <a:p>
            <a:r>
              <a:rPr lang="en-US" altLang="ru-RU" b="1" dirty="0">
                <a:sym typeface="Symbol" panose="05050102010706020507" pitchFamily="18" charset="2"/>
              </a:rPr>
              <a:t>default pair</a:t>
            </a:r>
            <a:r>
              <a:rPr lang="en-US" altLang="ru-RU" dirty="0">
                <a:sym typeface="Symbol" panose="05050102010706020507" pitchFamily="18" charset="2"/>
              </a:rPr>
              <a:t> – Instead of a:a we can use a single character for this default pair.</a:t>
            </a:r>
          </a:p>
          <a:p>
            <a:r>
              <a:rPr lang="en-US" altLang="ru-RU" dirty="0">
                <a:sym typeface="Symbol" panose="05050102010706020507" pitchFamily="18" charset="2"/>
              </a:rPr>
              <a:t>FSAs are isomorphic to regular languages, and FSTs are isomorphic to regular relations (pair of strings of regular languages).</a:t>
            </a:r>
          </a:p>
          <a:p>
            <a:endParaRPr lang="en-US" altLang="ru-RU" dirty="0">
              <a:sym typeface="Symbol" panose="05050102010706020507" pitchFamily="18" charset="2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Rectangle 2">
            <a:extLst>
              <a:ext uri="{FF2B5EF4-FFF2-40B4-BE49-F238E27FC236}">
                <a16:creationId xmlns:a16="http://schemas.microsoft.com/office/drawing/2014/main" id="{20DFA5E1-C02F-4770-AC7A-1DBA05829A4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371600" y="685800"/>
            <a:ext cx="9601200" cy="832607"/>
          </a:xfrm>
        </p:spPr>
        <p:txBody>
          <a:bodyPr/>
          <a:lstStyle/>
          <a:p>
            <a:pPr algn="ctr"/>
            <a:r>
              <a:rPr lang="en-AU" altLang="ru-RU" dirty="0">
                <a:solidFill>
                  <a:srgbClr val="00B050"/>
                </a:solidFill>
              </a:rPr>
              <a:t>FST Properties</a:t>
            </a:r>
          </a:p>
        </p:txBody>
      </p:sp>
      <p:sp>
        <p:nvSpPr>
          <p:cNvPr id="17413" name="Rectangle 3">
            <a:extLst>
              <a:ext uri="{FF2B5EF4-FFF2-40B4-BE49-F238E27FC236}">
                <a16:creationId xmlns:a16="http://schemas.microsoft.com/office/drawing/2014/main" id="{E53D1BA7-BB23-4D80-806F-2A3B93BEC22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371600" y="1816216"/>
            <a:ext cx="9601200" cy="4355984"/>
          </a:xfrm>
        </p:spPr>
        <p:txBody>
          <a:bodyPr>
            <a:normAutofit/>
          </a:bodyPr>
          <a:lstStyle/>
          <a:p>
            <a:r>
              <a:rPr lang="en-AU" altLang="ru-RU" dirty="0"/>
              <a:t>FSTs are closed under:  union, inversion, and composition.</a:t>
            </a:r>
          </a:p>
          <a:p>
            <a:endParaRPr lang="en-AU" altLang="ru-RU" sz="1000" dirty="0"/>
          </a:p>
          <a:p>
            <a:r>
              <a:rPr lang="en-AU" altLang="ru-RU" b="1" dirty="0"/>
              <a:t>union</a:t>
            </a:r>
            <a:r>
              <a:rPr lang="en-AU" altLang="ru-RU" dirty="0"/>
              <a:t> :  The union of two regular relations is also a regular relation.</a:t>
            </a:r>
          </a:p>
          <a:p>
            <a:r>
              <a:rPr lang="en-AU" altLang="ru-RU" b="1" dirty="0"/>
              <a:t>inversion</a:t>
            </a:r>
            <a:r>
              <a:rPr lang="en-AU" altLang="ru-RU" dirty="0"/>
              <a:t> :  The  inversion of a FST simply switches the input and output labels. </a:t>
            </a:r>
          </a:p>
          <a:p>
            <a:pPr lvl="1"/>
            <a:r>
              <a:rPr lang="en-AU" altLang="ru-RU" dirty="0"/>
              <a:t>This means that the same FST can be used for both directions of a morphological processor.</a:t>
            </a:r>
          </a:p>
          <a:p>
            <a:r>
              <a:rPr lang="en-AU" altLang="ru-RU" b="1" dirty="0"/>
              <a:t>composition</a:t>
            </a:r>
            <a:r>
              <a:rPr lang="en-AU" altLang="ru-RU" dirty="0"/>
              <a:t> :  If T</a:t>
            </a:r>
            <a:r>
              <a:rPr lang="en-AU" altLang="ru-RU" baseline="-25000" dirty="0"/>
              <a:t>1</a:t>
            </a:r>
            <a:r>
              <a:rPr lang="en-AU" altLang="ru-RU" dirty="0"/>
              <a:t> is a FST from I</a:t>
            </a:r>
            <a:r>
              <a:rPr lang="en-AU" altLang="ru-RU" baseline="-25000" dirty="0"/>
              <a:t>1</a:t>
            </a:r>
            <a:r>
              <a:rPr lang="en-AU" altLang="ru-RU" dirty="0"/>
              <a:t> to O</a:t>
            </a:r>
            <a:r>
              <a:rPr lang="en-AU" altLang="ru-RU" baseline="-25000" dirty="0"/>
              <a:t>1</a:t>
            </a:r>
            <a:r>
              <a:rPr lang="en-AU" altLang="ru-RU" dirty="0"/>
              <a:t> and T</a:t>
            </a:r>
            <a:r>
              <a:rPr lang="en-AU" altLang="ru-RU" baseline="-25000" dirty="0"/>
              <a:t>2</a:t>
            </a:r>
            <a:r>
              <a:rPr lang="en-AU" altLang="ru-RU" dirty="0"/>
              <a:t> is a FST from O</a:t>
            </a:r>
            <a:r>
              <a:rPr lang="en-AU" altLang="ru-RU" baseline="-25000" dirty="0"/>
              <a:t>1</a:t>
            </a:r>
            <a:r>
              <a:rPr lang="en-AU" altLang="ru-RU" dirty="0"/>
              <a:t> to O</a:t>
            </a:r>
            <a:r>
              <a:rPr lang="en-AU" altLang="ru-RU" baseline="-25000" dirty="0"/>
              <a:t>2</a:t>
            </a:r>
            <a:r>
              <a:rPr lang="en-AU" altLang="ru-RU" dirty="0"/>
              <a:t>,  then composition of T</a:t>
            </a:r>
            <a:r>
              <a:rPr lang="en-AU" altLang="ru-RU" baseline="-25000" dirty="0"/>
              <a:t>1</a:t>
            </a:r>
            <a:r>
              <a:rPr lang="en-AU" altLang="ru-RU" dirty="0"/>
              <a:t> and T</a:t>
            </a:r>
            <a:r>
              <a:rPr lang="en-AU" altLang="ru-RU" baseline="-25000" dirty="0"/>
              <a:t>2</a:t>
            </a:r>
            <a:r>
              <a:rPr lang="en-AU" altLang="ru-RU" dirty="0"/>
              <a:t> (T</a:t>
            </a:r>
            <a:r>
              <a:rPr lang="en-AU" altLang="ru-RU" baseline="-25000" dirty="0"/>
              <a:t>1</a:t>
            </a:r>
            <a:r>
              <a:rPr lang="en-AU" altLang="ru-RU" dirty="0"/>
              <a:t>oT</a:t>
            </a:r>
            <a:r>
              <a:rPr lang="en-AU" altLang="ru-RU" baseline="-25000" dirty="0"/>
              <a:t>2</a:t>
            </a:r>
            <a:r>
              <a:rPr lang="en-AU" altLang="ru-RU" dirty="0"/>
              <a:t>) maps from I</a:t>
            </a:r>
            <a:r>
              <a:rPr lang="en-AU" altLang="ru-RU" baseline="-25000" dirty="0"/>
              <a:t>1 </a:t>
            </a:r>
            <a:r>
              <a:rPr lang="en-AU" altLang="ru-RU" dirty="0"/>
              <a:t> to O</a:t>
            </a:r>
            <a:r>
              <a:rPr lang="en-AU" altLang="ru-RU" baseline="-25000" dirty="0"/>
              <a:t>2</a:t>
            </a:r>
            <a:r>
              <a:rPr lang="en-AU" altLang="ru-RU" dirty="0"/>
              <a:t>.</a:t>
            </a:r>
          </a:p>
          <a:p>
            <a:endParaRPr lang="en-AU" altLang="ru-RU" sz="1000" dirty="0"/>
          </a:p>
          <a:p>
            <a:r>
              <a:rPr lang="en-AU" altLang="ru-RU" dirty="0"/>
              <a:t>We use these properties of FSTs in the creation of the FST for a morphological processor.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6" name="Rectangle 2">
            <a:extLst>
              <a:ext uri="{FF2B5EF4-FFF2-40B4-BE49-F238E27FC236}">
                <a16:creationId xmlns:a16="http://schemas.microsoft.com/office/drawing/2014/main" id="{8CAC3CCC-27A4-4D12-B21E-1BB0C54FAAF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371600" y="685800"/>
            <a:ext cx="9601200" cy="898942"/>
          </a:xfrm>
        </p:spPr>
        <p:txBody>
          <a:bodyPr/>
          <a:lstStyle/>
          <a:p>
            <a:pPr algn="ctr"/>
            <a:r>
              <a:rPr lang="en-AU" altLang="ru-RU" dirty="0">
                <a:solidFill>
                  <a:srgbClr val="00B050"/>
                </a:solidFill>
              </a:rPr>
              <a:t>A FST for Simple English Nominals</a:t>
            </a:r>
          </a:p>
        </p:txBody>
      </p:sp>
      <p:grpSp>
        <p:nvGrpSpPr>
          <p:cNvPr id="18437" name="Group 3">
            <a:extLst>
              <a:ext uri="{FF2B5EF4-FFF2-40B4-BE49-F238E27FC236}">
                <a16:creationId xmlns:a16="http://schemas.microsoft.com/office/drawing/2014/main" id="{61007BF7-FD5E-4588-8F45-C897E05B6005}"/>
              </a:ext>
            </a:extLst>
          </p:cNvPr>
          <p:cNvGrpSpPr>
            <a:grpSpLocks/>
          </p:cNvGrpSpPr>
          <p:nvPr/>
        </p:nvGrpSpPr>
        <p:grpSpPr bwMode="auto">
          <a:xfrm>
            <a:off x="9050338" y="3048000"/>
            <a:ext cx="773112" cy="838200"/>
            <a:chOff x="1536" y="2304"/>
            <a:chExt cx="528" cy="528"/>
          </a:xfrm>
        </p:grpSpPr>
        <p:sp>
          <p:nvSpPr>
            <p:cNvPr id="18464" name="Oval 4">
              <a:extLst>
                <a:ext uri="{FF2B5EF4-FFF2-40B4-BE49-F238E27FC236}">
                  <a16:creationId xmlns:a16="http://schemas.microsoft.com/office/drawing/2014/main" id="{19146372-CDA8-4D1A-A6EA-F5666697886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36" y="2304"/>
              <a:ext cx="528" cy="528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tr-TR" altLang="ru-RU"/>
            </a:p>
          </p:txBody>
        </p:sp>
        <p:sp>
          <p:nvSpPr>
            <p:cNvPr id="18465" name="Oval 5">
              <a:extLst>
                <a:ext uri="{FF2B5EF4-FFF2-40B4-BE49-F238E27FC236}">
                  <a16:creationId xmlns:a16="http://schemas.microsoft.com/office/drawing/2014/main" id="{8EBC318B-E49F-487F-B190-7D696D488AC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84" y="2352"/>
              <a:ext cx="432" cy="432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tr-TR" altLang="ru-RU"/>
            </a:p>
          </p:txBody>
        </p:sp>
      </p:grpSp>
      <p:sp>
        <p:nvSpPr>
          <p:cNvPr id="18438" name="Oval 6">
            <a:extLst>
              <a:ext uri="{FF2B5EF4-FFF2-40B4-BE49-F238E27FC236}">
                <a16:creationId xmlns:a16="http://schemas.microsoft.com/office/drawing/2014/main" id="{F42DCEF7-8CAC-4A8A-8BAA-FE85348BDE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78338" y="3048000"/>
            <a:ext cx="773112" cy="8382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tr-TR" altLang="ru-RU"/>
          </a:p>
        </p:txBody>
      </p:sp>
      <p:sp>
        <p:nvSpPr>
          <p:cNvPr id="18439" name="Oval 7">
            <a:extLst>
              <a:ext uri="{FF2B5EF4-FFF2-40B4-BE49-F238E27FC236}">
                <a16:creationId xmlns:a16="http://schemas.microsoft.com/office/drawing/2014/main" id="{DEF10E39-C385-42B3-BC41-29214E52E5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48188" y="4495800"/>
            <a:ext cx="774700" cy="8382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tr-TR" altLang="ru-RU"/>
          </a:p>
        </p:txBody>
      </p:sp>
      <p:sp>
        <p:nvSpPr>
          <p:cNvPr id="18440" name="Oval 8">
            <a:extLst>
              <a:ext uri="{FF2B5EF4-FFF2-40B4-BE49-F238E27FC236}">
                <a16:creationId xmlns:a16="http://schemas.microsoft.com/office/drawing/2014/main" id="{C8F587F3-2B00-4F98-A181-FC016C7C0C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78338" y="1828800"/>
            <a:ext cx="773112" cy="8382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tr-TR" altLang="ru-RU"/>
          </a:p>
        </p:txBody>
      </p:sp>
      <p:sp>
        <p:nvSpPr>
          <p:cNvPr id="18441" name="Oval 9">
            <a:extLst>
              <a:ext uri="{FF2B5EF4-FFF2-40B4-BE49-F238E27FC236}">
                <a16:creationId xmlns:a16="http://schemas.microsoft.com/office/drawing/2014/main" id="{0EF7D8A8-DB39-4121-9972-4464214F49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08250" y="3048000"/>
            <a:ext cx="774700" cy="8382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tr-TR" altLang="ru-RU"/>
          </a:p>
        </p:txBody>
      </p:sp>
      <p:sp>
        <p:nvSpPr>
          <p:cNvPr id="18442" name="Oval 10">
            <a:extLst>
              <a:ext uri="{FF2B5EF4-FFF2-40B4-BE49-F238E27FC236}">
                <a16:creationId xmlns:a16="http://schemas.microsoft.com/office/drawing/2014/main" id="{2EF18613-C4B3-4C57-8EBD-BF3DE4AEF3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57975" y="1752600"/>
            <a:ext cx="774700" cy="8382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tr-TR" altLang="ru-RU"/>
          </a:p>
        </p:txBody>
      </p:sp>
      <p:sp>
        <p:nvSpPr>
          <p:cNvPr id="18443" name="Oval 11">
            <a:extLst>
              <a:ext uri="{FF2B5EF4-FFF2-40B4-BE49-F238E27FC236}">
                <a16:creationId xmlns:a16="http://schemas.microsoft.com/office/drawing/2014/main" id="{7EDDF2CC-686D-4A2A-B710-D8B3D6FA3A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57975" y="4419600"/>
            <a:ext cx="774700" cy="8382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tr-TR" altLang="ru-RU"/>
          </a:p>
        </p:txBody>
      </p:sp>
      <p:sp>
        <p:nvSpPr>
          <p:cNvPr id="18444" name="Oval 12">
            <a:extLst>
              <a:ext uri="{FF2B5EF4-FFF2-40B4-BE49-F238E27FC236}">
                <a16:creationId xmlns:a16="http://schemas.microsoft.com/office/drawing/2014/main" id="{CC06862C-FC16-4540-9ED6-F8712836A7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57975" y="3048000"/>
            <a:ext cx="774700" cy="8382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tr-TR" altLang="ru-RU"/>
          </a:p>
        </p:txBody>
      </p:sp>
      <p:sp>
        <p:nvSpPr>
          <p:cNvPr id="18445" name="Line 13">
            <a:extLst>
              <a:ext uri="{FF2B5EF4-FFF2-40B4-BE49-F238E27FC236}">
                <a16:creationId xmlns:a16="http://schemas.microsoft.com/office/drawing/2014/main" id="{FFC77BF8-AF4F-4050-A6A7-36092AB50D58}"/>
              </a:ext>
            </a:extLst>
          </p:cNvPr>
          <p:cNvSpPr>
            <a:spLocks noChangeShapeType="1"/>
          </p:cNvSpPr>
          <p:nvPr/>
        </p:nvSpPr>
        <p:spPr bwMode="auto">
          <a:xfrm>
            <a:off x="2085976" y="3505200"/>
            <a:ext cx="4222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8446" name="Line 14">
            <a:extLst>
              <a:ext uri="{FF2B5EF4-FFF2-40B4-BE49-F238E27FC236}">
                <a16:creationId xmlns:a16="http://schemas.microsoft.com/office/drawing/2014/main" id="{C205D4BF-C374-4AA8-89C1-A06B19F2955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282950" y="2362200"/>
            <a:ext cx="1265238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8447" name="Line 15">
            <a:extLst>
              <a:ext uri="{FF2B5EF4-FFF2-40B4-BE49-F238E27FC236}">
                <a16:creationId xmlns:a16="http://schemas.microsoft.com/office/drawing/2014/main" id="{90A8C409-B2A4-4E52-AD4C-1E2DA34C70A5}"/>
              </a:ext>
            </a:extLst>
          </p:cNvPr>
          <p:cNvSpPr>
            <a:spLocks noChangeShapeType="1"/>
          </p:cNvSpPr>
          <p:nvPr/>
        </p:nvSpPr>
        <p:spPr bwMode="auto">
          <a:xfrm>
            <a:off x="3282950" y="3505200"/>
            <a:ext cx="11953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8448" name="Line 16">
            <a:extLst>
              <a:ext uri="{FF2B5EF4-FFF2-40B4-BE49-F238E27FC236}">
                <a16:creationId xmlns:a16="http://schemas.microsoft.com/office/drawing/2014/main" id="{6D7042BD-AC32-4287-B2B1-54094D141219}"/>
              </a:ext>
            </a:extLst>
          </p:cNvPr>
          <p:cNvSpPr>
            <a:spLocks noChangeShapeType="1"/>
          </p:cNvSpPr>
          <p:nvPr/>
        </p:nvSpPr>
        <p:spPr bwMode="auto">
          <a:xfrm>
            <a:off x="3211513" y="3733800"/>
            <a:ext cx="1408112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8449" name="Line 17">
            <a:extLst>
              <a:ext uri="{FF2B5EF4-FFF2-40B4-BE49-F238E27FC236}">
                <a16:creationId xmlns:a16="http://schemas.microsoft.com/office/drawing/2014/main" id="{BD69284A-8088-49BA-AF03-FB8998721A59}"/>
              </a:ext>
            </a:extLst>
          </p:cNvPr>
          <p:cNvSpPr>
            <a:spLocks noChangeShapeType="1"/>
          </p:cNvSpPr>
          <p:nvPr/>
        </p:nvSpPr>
        <p:spPr bwMode="auto">
          <a:xfrm>
            <a:off x="5251451" y="2209800"/>
            <a:ext cx="14065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8450" name="Line 18">
            <a:extLst>
              <a:ext uri="{FF2B5EF4-FFF2-40B4-BE49-F238E27FC236}">
                <a16:creationId xmlns:a16="http://schemas.microsoft.com/office/drawing/2014/main" id="{094A021B-59D8-41DE-89D7-A6DC08E50248}"/>
              </a:ext>
            </a:extLst>
          </p:cNvPr>
          <p:cNvSpPr>
            <a:spLocks noChangeShapeType="1"/>
          </p:cNvSpPr>
          <p:nvPr/>
        </p:nvSpPr>
        <p:spPr bwMode="auto">
          <a:xfrm>
            <a:off x="5251451" y="3505200"/>
            <a:ext cx="14065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8451" name="Line 19">
            <a:extLst>
              <a:ext uri="{FF2B5EF4-FFF2-40B4-BE49-F238E27FC236}">
                <a16:creationId xmlns:a16="http://schemas.microsoft.com/office/drawing/2014/main" id="{093DE56E-8BC9-4D5E-953B-744CDECE3D47}"/>
              </a:ext>
            </a:extLst>
          </p:cNvPr>
          <p:cNvSpPr>
            <a:spLocks noChangeShapeType="1"/>
          </p:cNvSpPr>
          <p:nvPr/>
        </p:nvSpPr>
        <p:spPr bwMode="auto">
          <a:xfrm>
            <a:off x="5322889" y="4953000"/>
            <a:ext cx="13350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8452" name="Line 20">
            <a:extLst>
              <a:ext uri="{FF2B5EF4-FFF2-40B4-BE49-F238E27FC236}">
                <a16:creationId xmlns:a16="http://schemas.microsoft.com/office/drawing/2014/main" id="{03B0AEAF-E3BD-4BF7-A47C-CC1ED8D4705D}"/>
              </a:ext>
            </a:extLst>
          </p:cNvPr>
          <p:cNvSpPr>
            <a:spLocks noChangeShapeType="1"/>
          </p:cNvSpPr>
          <p:nvPr/>
        </p:nvSpPr>
        <p:spPr bwMode="auto">
          <a:xfrm>
            <a:off x="7432675" y="2209800"/>
            <a:ext cx="175895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8453" name="Line 21">
            <a:extLst>
              <a:ext uri="{FF2B5EF4-FFF2-40B4-BE49-F238E27FC236}">
                <a16:creationId xmlns:a16="http://schemas.microsoft.com/office/drawing/2014/main" id="{0E6FDC21-8714-4748-A4FA-E535C60AA7BF}"/>
              </a:ext>
            </a:extLst>
          </p:cNvPr>
          <p:cNvSpPr>
            <a:spLocks noChangeShapeType="1"/>
          </p:cNvSpPr>
          <p:nvPr/>
        </p:nvSpPr>
        <p:spPr bwMode="auto">
          <a:xfrm>
            <a:off x="7432676" y="3505200"/>
            <a:ext cx="16176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8454" name="Line 22">
            <a:extLst>
              <a:ext uri="{FF2B5EF4-FFF2-40B4-BE49-F238E27FC236}">
                <a16:creationId xmlns:a16="http://schemas.microsoft.com/office/drawing/2014/main" id="{1C637FC1-1095-4603-BC48-49AEA48BCF3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432676" y="3733800"/>
            <a:ext cx="1687513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8455" name="Text Box 23">
            <a:extLst>
              <a:ext uri="{FF2B5EF4-FFF2-40B4-BE49-F238E27FC236}">
                <a16:creationId xmlns:a16="http://schemas.microsoft.com/office/drawing/2014/main" id="{74B5FF9F-436A-4E08-BC50-8C63A82E87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11514" y="2362200"/>
            <a:ext cx="926857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AU" altLang="ru-RU"/>
              <a:t>reg-noun</a:t>
            </a:r>
          </a:p>
        </p:txBody>
      </p:sp>
      <p:sp>
        <p:nvSpPr>
          <p:cNvPr id="18456" name="Text Box 24">
            <a:extLst>
              <a:ext uri="{FF2B5EF4-FFF2-40B4-BE49-F238E27FC236}">
                <a16:creationId xmlns:a16="http://schemas.microsoft.com/office/drawing/2014/main" id="{2B025323-938C-4FC1-BC6F-F926FA5460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82951" y="3200400"/>
            <a:ext cx="1305165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AU" altLang="ru-RU"/>
              <a:t>irreg-sg-noun</a:t>
            </a:r>
          </a:p>
        </p:txBody>
      </p:sp>
      <p:sp>
        <p:nvSpPr>
          <p:cNvPr id="18457" name="Text Box 25">
            <a:extLst>
              <a:ext uri="{FF2B5EF4-FFF2-40B4-BE49-F238E27FC236}">
                <a16:creationId xmlns:a16="http://schemas.microsoft.com/office/drawing/2014/main" id="{1CE70F4C-78E9-4E7C-9A27-E1E52669BD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89351" y="3871913"/>
            <a:ext cx="1282723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AU" altLang="ru-RU"/>
              <a:t>irreg-pl-noun</a:t>
            </a:r>
          </a:p>
        </p:txBody>
      </p:sp>
      <p:sp>
        <p:nvSpPr>
          <p:cNvPr id="18458" name="Text Box 26">
            <a:extLst>
              <a:ext uri="{FF2B5EF4-FFF2-40B4-BE49-F238E27FC236}">
                <a16:creationId xmlns:a16="http://schemas.microsoft.com/office/drawing/2014/main" id="{71575511-BE31-4915-92F1-994D1BFE92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78451" y="1793876"/>
            <a:ext cx="68800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AU" altLang="ru-RU"/>
              <a:t>+N: </a:t>
            </a:r>
            <a:r>
              <a:rPr lang="en-US" altLang="ru-RU" sz="2400">
                <a:cs typeface="Times New Roman" panose="02020603050405020304" pitchFamily="18" charset="0"/>
              </a:rPr>
              <a:t>є</a:t>
            </a:r>
            <a:endParaRPr lang="en-AU" altLang="ru-RU" sz="2400">
              <a:cs typeface="Times New Roman" panose="02020603050405020304" pitchFamily="18" charset="0"/>
            </a:endParaRPr>
          </a:p>
        </p:txBody>
      </p:sp>
      <p:sp>
        <p:nvSpPr>
          <p:cNvPr id="18459" name="Text Box 27">
            <a:extLst>
              <a:ext uri="{FF2B5EF4-FFF2-40B4-BE49-F238E27FC236}">
                <a16:creationId xmlns:a16="http://schemas.microsoft.com/office/drawing/2014/main" id="{B44628B9-9A3F-45D3-8056-B33B1E9339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48301" y="3013076"/>
            <a:ext cx="68800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AU" altLang="ru-RU"/>
              <a:t>+N: </a:t>
            </a:r>
            <a:r>
              <a:rPr lang="en-US" altLang="ru-RU" sz="2400">
                <a:cs typeface="Times New Roman" panose="02020603050405020304" pitchFamily="18" charset="0"/>
              </a:rPr>
              <a:t>є</a:t>
            </a:r>
            <a:endParaRPr lang="en-AU" altLang="ru-RU" sz="2400">
              <a:cs typeface="Times New Roman" panose="02020603050405020304" pitchFamily="18" charset="0"/>
            </a:endParaRPr>
          </a:p>
        </p:txBody>
      </p:sp>
      <p:sp>
        <p:nvSpPr>
          <p:cNvPr id="18460" name="Text Box 28">
            <a:extLst>
              <a:ext uri="{FF2B5EF4-FFF2-40B4-BE49-F238E27FC236}">
                <a16:creationId xmlns:a16="http://schemas.microsoft.com/office/drawing/2014/main" id="{96B4C3B8-B2EB-4B53-82D7-8F55111A02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18151" y="4460876"/>
            <a:ext cx="68800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AU" altLang="ru-RU"/>
              <a:t>+N: </a:t>
            </a:r>
            <a:r>
              <a:rPr lang="en-US" altLang="ru-RU" sz="2400">
                <a:cs typeface="Times New Roman" panose="02020603050405020304" pitchFamily="18" charset="0"/>
              </a:rPr>
              <a:t>є</a:t>
            </a:r>
            <a:endParaRPr lang="en-AU" altLang="ru-RU" sz="2400">
              <a:cs typeface="Times New Roman" panose="02020603050405020304" pitchFamily="18" charset="0"/>
            </a:endParaRPr>
          </a:p>
        </p:txBody>
      </p:sp>
      <p:sp>
        <p:nvSpPr>
          <p:cNvPr id="18461" name="Text Box 29">
            <a:extLst>
              <a:ext uri="{FF2B5EF4-FFF2-40B4-BE49-F238E27FC236}">
                <a16:creationId xmlns:a16="http://schemas.microsoft.com/office/drawing/2014/main" id="{2881D06E-04C6-413F-9F46-47B2E11740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10514" y="2043114"/>
            <a:ext cx="875561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AU" altLang="ru-RU"/>
              <a:t>+S:#</a:t>
            </a:r>
          </a:p>
          <a:p>
            <a:r>
              <a:rPr lang="en-AU" altLang="ru-RU"/>
              <a:t>+PL:^s#</a:t>
            </a:r>
          </a:p>
        </p:txBody>
      </p:sp>
      <p:sp>
        <p:nvSpPr>
          <p:cNvPr id="18462" name="Text Box 30">
            <a:extLst>
              <a:ext uri="{FF2B5EF4-FFF2-40B4-BE49-F238E27FC236}">
                <a16:creationId xmlns:a16="http://schemas.microsoft.com/office/drawing/2014/main" id="{1D8FA996-B738-4975-B3CE-28567351D3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99375" y="3186113"/>
            <a:ext cx="721672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AU" altLang="ru-RU"/>
              <a:t>+SG:#</a:t>
            </a:r>
          </a:p>
        </p:txBody>
      </p:sp>
      <p:sp>
        <p:nvSpPr>
          <p:cNvPr id="18463" name="Text Box 31">
            <a:extLst>
              <a:ext uri="{FF2B5EF4-FFF2-40B4-BE49-F238E27FC236}">
                <a16:creationId xmlns:a16="http://schemas.microsoft.com/office/drawing/2014/main" id="{D127747B-9652-4D8D-8E62-743171171E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72375" y="4038600"/>
            <a:ext cx="699230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AU" altLang="ru-RU"/>
              <a:t>+PL:#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Rectangle 2">
            <a:extLst>
              <a:ext uri="{FF2B5EF4-FFF2-40B4-BE49-F238E27FC236}">
                <a16:creationId xmlns:a16="http://schemas.microsoft.com/office/drawing/2014/main" id="{3FE05051-A64B-4469-9D8A-040DD37205F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371600" y="685800"/>
            <a:ext cx="9601200" cy="731939"/>
          </a:xfrm>
        </p:spPr>
        <p:txBody>
          <a:bodyPr/>
          <a:lstStyle/>
          <a:p>
            <a:pPr algn="ctr"/>
            <a:r>
              <a:rPr lang="en-AU" altLang="ru-RU" dirty="0">
                <a:solidFill>
                  <a:srgbClr val="00B050"/>
                </a:solidFill>
              </a:rPr>
              <a:t>FST for stems</a:t>
            </a:r>
          </a:p>
        </p:txBody>
      </p:sp>
      <p:sp>
        <p:nvSpPr>
          <p:cNvPr id="19461" name="Rectangle 3">
            <a:extLst>
              <a:ext uri="{FF2B5EF4-FFF2-40B4-BE49-F238E27FC236}">
                <a16:creationId xmlns:a16="http://schemas.microsoft.com/office/drawing/2014/main" id="{6DC8E6F7-2471-4277-B443-E76151DFF07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371600" y="1881386"/>
            <a:ext cx="9601200" cy="4351634"/>
          </a:xfrm>
        </p:spPr>
        <p:txBody>
          <a:bodyPr>
            <a:normAutofit lnSpcReduction="10000"/>
          </a:bodyPr>
          <a:lstStyle/>
          <a:p>
            <a:r>
              <a:rPr lang="en-US" altLang="ru-RU" dirty="0"/>
              <a:t>A FST for stems which maps roots to their root-class</a:t>
            </a:r>
            <a:endParaRPr lang="en-US" altLang="ru-RU" u="sng" dirty="0"/>
          </a:p>
          <a:p>
            <a:pPr>
              <a:buFontTx/>
              <a:buNone/>
            </a:pPr>
            <a:r>
              <a:rPr lang="en-US" altLang="ru-RU" u="sng" dirty="0"/>
              <a:t>	reg-noun</a:t>
            </a:r>
            <a:r>
              <a:rPr lang="en-US" altLang="ru-RU" dirty="0"/>
              <a:t>                </a:t>
            </a:r>
            <a:r>
              <a:rPr lang="en-US" altLang="ru-RU" u="sng" dirty="0" err="1"/>
              <a:t>irreg</a:t>
            </a:r>
            <a:r>
              <a:rPr lang="en-US" altLang="ru-RU" u="sng" dirty="0"/>
              <a:t>-pl-noun</a:t>
            </a:r>
            <a:r>
              <a:rPr lang="en-US" altLang="ru-RU" dirty="0"/>
              <a:t> 	      </a:t>
            </a:r>
            <a:r>
              <a:rPr lang="en-US" altLang="ru-RU" u="sng" dirty="0" err="1"/>
              <a:t>irreg</a:t>
            </a:r>
            <a:r>
              <a:rPr lang="en-US" altLang="ru-RU" u="sng" dirty="0"/>
              <a:t>-sg-noun</a:t>
            </a:r>
            <a:r>
              <a:rPr lang="en-US" altLang="ru-RU" dirty="0"/>
              <a:t>	 	</a:t>
            </a:r>
          </a:p>
          <a:p>
            <a:pPr>
              <a:buFontTx/>
              <a:buNone/>
            </a:pPr>
            <a:r>
              <a:rPr lang="en-US" altLang="ru-RU" sz="1800" dirty="0"/>
              <a:t>		fox		    g o:e o:e se		goose		</a:t>
            </a:r>
          </a:p>
          <a:p>
            <a:pPr>
              <a:buFontTx/>
              <a:buNone/>
            </a:pPr>
            <a:r>
              <a:rPr lang="en-US" altLang="ru-RU" sz="1800" dirty="0"/>
              <a:t>		cat		    sheep			sheep	</a:t>
            </a:r>
          </a:p>
          <a:p>
            <a:pPr>
              <a:buFontTx/>
              <a:buNone/>
            </a:pPr>
            <a:r>
              <a:rPr lang="en-US" altLang="ru-RU" sz="1800" dirty="0"/>
              <a:t>		dog		    m o:i u:є s:c e 		mouse</a:t>
            </a:r>
          </a:p>
          <a:p>
            <a:pPr>
              <a:buFontTx/>
              <a:buNone/>
            </a:pPr>
            <a:endParaRPr lang="en-US" altLang="ru-RU" sz="1800" dirty="0"/>
          </a:p>
          <a:p>
            <a:r>
              <a:rPr lang="en-AU" altLang="ru-RU" dirty="0"/>
              <a:t>fox  stands for    f:f o:o x:x</a:t>
            </a:r>
          </a:p>
          <a:p>
            <a:r>
              <a:rPr lang="en-AU" altLang="ru-RU" dirty="0"/>
              <a:t>When these two transducers are composed, we have a FST which maps lexical forms to intermediate forms of words for simple English noun inflections.</a:t>
            </a:r>
          </a:p>
          <a:p>
            <a:r>
              <a:rPr lang="en-AU" altLang="ru-RU" dirty="0"/>
              <a:t>Next thing that we should handle is to design the FSTs for orthographic rules, and combine all these transducers.</a:t>
            </a:r>
          </a:p>
          <a:p>
            <a:endParaRPr lang="en-AU" alt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Footer Placeholder 4">
            <a:extLst>
              <a:ext uri="{FF2B5EF4-FFF2-40B4-BE49-F238E27FC236}">
                <a16:creationId xmlns:a16="http://schemas.microsoft.com/office/drawing/2014/main" id="{7EF72D4D-DC5F-4051-8B91-CCDF6DDD64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ru-RU" sz="800"/>
              <a:t>BİL711  Natural Language Processing</a:t>
            </a:r>
          </a:p>
        </p:txBody>
      </p:sp>
      <p:sp>
        <p:nvSpPr>
          <p:cNvPr id="20484" name="Rectangle 2">
            <a:extLst>
              <a:ext uri="{FF2B5EF4-FFF2-40B4-BE49-F238E27FC236}">
                <a16:creationId xmlns:a16="http://schemas.microsoft.com/office/drawing/2014/main" id="{E8BDC487-2558-4F6A-80B4-BC201D1920D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371600" y="471488"/>
            <a:ext cx="9601200" cy="747711"/>
          </a:xfrm>
        </p:spPr>
        <p:txBody>
          <a:bodyPr/>
          <a:lstStyle/>
          <a:p>
            <a:pPr algn="ctr"/>
            <a:r>
              <a:rPr lang="en-AU" altLang="ru-RU" dirty="0">
                <a:solidFill>
                  <a:srgbClr val="00B050"/>
                </a:solidFill>
              </a:rPr>
              <a:t>Multi-Level Multi-Tape Machines</a:t>
            </a:r>
          </a:p>
        </p:txBody>
      </p:sp>
      <p:sp>
        <p:nvSpPr>
          <p:cNvPr id="20485" name="Rectangle 3">
            <a:extLst>
              <a:ext uri="{FF2B5EF4-FFF2-40B4-BE49-F238E27FC236}">
                <a16:creationId xmlns:a16="http://schemas.microsoft.com/office/drawing/2014/main" id="{E7400E4E-68EF-45FB-A11C-866C139094B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435670" y="1489075"/>
            <a:ext cx="9601200" cy="2716208"/>
          </a:xfrm>
        </p:spPr>
        <p:txBody>
          <a:bodyPr/>
          <a:lstStyle/>
          <a:p>
            <a:r>
              <a:rPr lang="en-AU" altLang="ru-RU" dirty="0"/>
              <a:t>A frequently use FST idiom, called </a:t>
            </a:r>
            <a:r>
              <a:rPr lang="en-AU" altLang="ru-RU" b="1" dirty="0"/>
              <a:t>cascade</a:t>
            </a:r>
            <a:r>
              <a:rPr lang="en-AU" altLang="ru-RU" dirty="0"/>
              <a:t>, is to have the output of one FST read in as the input to a subsequent machine.</a:t>
            </a:r>
          </a:p>
          <a:p>
            <a:r>
              <a:rPr lang="en-AU" altLang="ru-RU" dirty="0"/>
              <a:t>So, to handle spelling we use three tapes: </a:t>
            </a:r>
          </a:p>
          <a:p>
            <a:pPr lvl="1"/>
            <a:r>
              <a:rPr lang="en-AU" altLang="ru-RU" sz="2400" b="1" dirty="0"/>
              <a:t>lexical, intermediate </a:t>
            </a:r>
            <a:r>
              <a:rPr lang="en-AU" altLang="ru-RU" sz="2400" dirty="0"/>
              <a:t>and</a:t>
            </a:r>
            <a:r>
              <a:rPr lang="en-AU" altLang="ru-RU" sz="2400" b="1" dirty="0"/>
              <a:t> surface</a:t>
            </a:r>
            <a:endParaRPr lang="en-AU" altLang="ru-RU" dirty="0"/>
          </a:p>
          <a:p>
            <a:r>
              <a:rPr lang="en-AU" altLang="ru-RU" dirty="0"/>
              <a:t>We need one transducer to work between the lexical and intermediate levels, and a second (a bunch of FSTs) to work between intermediate and surface levels to patch up the spelling.</a:t>
            </a:r>
          </a:p>
        </p:txBody>
      </p:sp>
      <p:grpSp>
        <p:nvGrpSpPr>
          <p:cNvPr id="20486" name="Group 4">
            <a:extLst>
              <a:ext uri="{FF2B5EF4-FFF2-40B4-BE49-F238E27FC236}">
                <a16:creationId xmlns:a16="http://schemas.microsoft.com/office/drawing/2014/main" id="{CBAF760A-5844-40E8-AC76-77044C695BA6}"/>
              </a:ext>
            </a:extLst>
          </p:cNvPr>
          <p:cNvGrpSpPr>
            <a:grpSpLocks/>
          </p:cNvGrpSpPr>
          <p:nvPr/>
        </p:nvGrpSpPr>
        <p:grpSpPr bwMode="auto">
          <a:xfrm>
            <a:off x="5181600" y="4343400"/>
            <a:ext cx="3733800" cy="381000"/>
            <a:chOff x="1056" y="3312"/>
            <a:chExt cx="2352" cy="249"/>
          </a:xfrm>
        </p:grpSpPr>
        <p:sp>
          <p:nvSpPr>
            <p:cNvPr id="20526" name="Rectangle 5">
              <a:extLst>
                <a:ext uri="{FF2B5EF4-FFF2-40B4-BE49-F238E27FC236}">
                  <a16:creationId xmlns:a16="http://schemas.microsoft.com/office/drawing/2014/main" id="{487D6F24-0AD8-477C-AC86-1BF106FA22D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68" y="3312"/>
              <a:ext cx="240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>
              <a:lvl1pPr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20000"/>
                </a:spcBef>
              </a:pPr>
              <a:endParaRPr lang="en-AU" altLang="ru-RU" sz="2000"/>
            </a:p>
          </p:txBody>
        </p:sp>
        <p:sp>
          <p:nvSpPr>
            <p:cNvPr id="20527" name="Rectangle 6">
              <a:extLst>
                <a:ext uri="{FF2B5EF4-FFF2-40B4-BE49-F238E27FC236}">
                  <a16:creationId xmlns:a16="http://schemas.microsoft.com/office/drawing/2014/main" id="{D63FA161-BCD2-4496-838A-1192BFBB555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36" y="3312"/>
              <a:ext cx="432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>
              <a:lvl1pPr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20000"/>
                </a:spcBef>
              </a:pPr>
              <a:r>
                <a:rPr lang="en-US" altLang="ru-RU" sz="2000"/>
                <a:t>+PL</a:t>
              </a:r>
            </a:p>
          </p:txBody>
        </p:sp>
        <p:sp>
          <p:nvSpPr>
            <p:cNvPr id="20528" name="Rectangle 7">
              <a:extLst>
                <a:ext uri="{FF2B5EF4-FFF2-40B4-BE49-F238E27FC236}">
                  <a16:creationId xmlns:a16="http://schemas.microsoft.com/office/drawing/2014/main" id="{7F3B8D12-57C8-4DC2-988F-4363FA2671E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00" y="3312"/>
              <a:ext cx="33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>
              <a:lvl1pPr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20000"/>
                </a:spcBef>
              </a:pPr>
              <a:r>
                <a:rPr lang="en-US" altLang="ru-RU" sz="2000"/>
                <a:t>+N</a:t>
              </a:r>
            </a:p>
          </p:txBody>
        </p:sp>
        <p:sp>
          <p:nvSpPr>
            <p:cNvPr id="20529" name="Rectangle 8">
              <a:extLst>
                <a:ext uri="{FF2B5EF4-FFF2-40B4-BE49-F238E27FC236}">
                  <a16:creationId xmlns:a16="http://schemas.microsoft.com/office/drawing/2014/main" id="{E2EBA47F-745A-42B0-AA04-A76DAFFC2D3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64" y="3312"/>
              <a:ext cx="33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>
              <a:lvl1pPr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20000"/>
                </a:spcBef>
              </a:pPr>
              <a:r>
                <a:rPr lang="en-US" altLang="ru-RU" sz="2000"/>
                <a:t>g</a:t>
              </a:r>
            </a:p>
          </p:txBody>
        </p:sp>
        <p:sp>
          <p:nvSpPr>
            <p:cNvPr id="20530" name="Rectangle 9">
              <a:extLst>
                <a:ext uri="{FF2B5EF4-FFF2-40B4-BE49-F238E27FC236}">
                  <a16:creationId xmlns:a16="http://schemas.microsoft.com/office/drawing/2014/main" id="{6E40A39E-47A7-4160-9B8D-C710C204020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76" y="3312"/>
              <a:ext cx="288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>
              <a:lvl1pPr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20000"/>
                </a:spcBef>
              </a:pPr>
              <a:r>
                <a:rPr lang="en-US" altLang="ru-RU" sz="2000"/>
                <a:t>o</a:t>
              </a:r>
            </a:p>
          </p:txBody>
        </p:sp>
        <p:sp>
          <p:nvSpPr>
            <p:cNvPr id="20531" name="Rectangle 10">
              <a:extLst>
                <a:ext uri="{FF2B5EF4-FFF2-40B4-BE49-F238E27FC236}">
                  <a16:creationId xmlns:a16="http://schemas.microsoft.com/office/drawing/2014/main" id="{A25FC6F2-5644-42DE-8530-DBE51D767E1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0" y="3312"/>
              <a:ext cx="33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>
              <a:lvl1pPr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20000"/>
                </a:spcBef>
              </a:pPr>
              <a:r>
                <a:rPr lang="en-US" altLang="ru-RU" sz="2000"/>
                <a:t>d</a:t>
              </a:r>
            </a:p>
          </p:txBody>
        </p:sp>
        <p:sp>
          <p:nvSpPr>
            <p:cNvPr id="20532" name="Rectangle 11">
              <a:extLst>
                <a:ext uri="{FF2B5EF4-FFF2-40B4-BE49-F238E27FC236}">
                  <a16:creationId xmlns:a16="http://schemas.microsoft.com/office/drawing/2014/main" id="{70F9D515-E1CA-4774-9150-2E73D9A894C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56" y="3312"/>
              <a:ext cx="384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>
              <a:lvl1pPr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20000"/>
                </a:spcBef>
              </a:pPr>
              <a:endParaRPr lang="en-AU" altLang="ru-RU" sz="2000"/>
            </a:p>
          </p:txBody>
        </p:sp>
        <p:sp>
          <p:nvSpPr>
            <p:cNvPr id="20533" name="Line 12">
              <a:extLst>
                <a:ext uri="{FF2B5EF4-FFF2-40B4-BE49-F238E27FC236}">
                  <a16:creationId xmlns:a16="http://schemas.microsoft.com/office/drawing/2014/main" id="{FF111F5D-8057-4D03-A9F6-E7D6ACE2A83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3312"/>
              <a:ext cx="0" cy="249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/>
            <a:p>
              <a:endParaRPr lang="ru-RU"/>
            </a:p>
          </p:txBody>
        </p:sp>
        <p:sp>
          <p:nvSpPr>
            <p:cNvPr id="20534" name="Line 13">
              <a:extLst>
                <a:ext uri="{FF2B5EF4-FFF2-40B4-BE49-F238E27FC236}">
                  <a16:creationId xmlns:a16="http://schemas.microsoft.com/office/drawing/2014/main" id="{362D78B4-9130-4385-B67F-DA96ED7ACD9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40" y="3312"/>
              <a:ext cx="0" cy="24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/>
            <a:p>
              <a:endParaRPr lang="ru-RU"/>
            </a:p>
          </p:txBody>
        </p:sp>
        <p:sp>
          <p:nvSpPr>
            <p:cNvPr id="20535" name="Line 14">
              <a:extLst>
                <a:ext uri="{FF2B5EF4-FFF2-40B4-BE49-F238E27FC236}">
                  <a16:creationId xmlns:a16="http://schemas.microsoft.com/office/drawing/2014/main" id="{4197683E-AD85-42F1-95A3-7EEF1670A09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776" y="3312"/>
              <a:ext cx="0" cy="24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/>
            <a:p>
              <a:endParaRPr lang="ru-RU"/>
            </a:p>
          </p:txBody>
        </p:sp>
        <p:sp>
          <p:nvSpPr>
            <p:cNvPr id="20536" name="Line 15">
              <a:extLst>
                <a:ext uri="{FF2B5EF4-FFF2-40B4-BE49-F238E27FC236}">
                  <a16:creationId xmlns:a16="http://schemas.microsoft.com/office/drawing/2014/main" id="{0C81CA4C-E697-4C80-92DB-BDEE635C8C6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64" y="3312"/>
              <a:ext cx="0" cy="24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/>
            <a:p>
              <a:endParaRPr lang="ru-RU"/>
            </a:p>
          </p:txBody>
        </p:sp>
        <p:sp>
          <p:nvSpPr>
            <p:cNvPr id="20537" name="Line 16">
              <a:extLst>
                <a:ext uri="{FF2B5EF4-FFF2-40B4-BE49-F238E27FC236}">
                  <a16:creationId xmlns:a16="http://schemas.microsoft.com/office/drawing/2014/main" id="{F3DC98CB-1D83-40C7-9271-52FC0046C20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00" y="3312"/>
              <a:ext cx="0" cy="24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/>
            <a:p>
              <a:endParaRPr lang="ru-RU"/>
            </a:p>
          </p:txBody>
        </p:sp>
        <p:sp>
          <p:nvSpPr>
            <p:cNvPr id="20538" name="Line 17">
              <a:extLst>
                <a:ext uri="{FF2B5EF4-FFF2-40B4-BE49-F238E27FC236}">
                  <a16:creationId xmlns:a16="http://schemas.microsoft.com/office/drawing/2014/main" id="{5B96A1F8-1F82-477C-BB88-4CBBD0F5AED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36" y="3312"/>
              <a:ext cx="0" cy="24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/>
            <a:p>
              <a:endParaRPr lang="ru-RU"/>
            </a:p>
          </p:txBody>
        </p:sp>
        <p:sp>
          <p:nvSpPr>
            <p:cNvPr id="20539" name="Line 18">
              <a:extLst>
                <a:ext uri="{FF2B5EF4-FFF2-40B4-BE49-F238E27FC236}">
                  <a16:creationId xmlns:a16="http://schemas.microsoft.com/office/drawing/2014/main" id="{38DB6163-AC8D-41D5-A4D0-4F761C2DA1B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168" y="3312"/>
              <a:ext cx="0" cy="24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/>
            <a:p>
              <a:endParaRPr lang="ru-RU"/>
            </a:p>
          </p:txBody>
        </p:sp>
        <p:sp>
          <p:nvSpPr>
            <p:cNvPr id="20540" name="Line 19">
              <a:extLst>
                <a:ext uri="{FF2B5EF4-FFF2-40B4-BE49-F238E27FC236}">
                  <a16:creationId xmlns:a16="http://schemas.microsoft.com/office/drawing/2014/main" id="{DF2FE803-C861-42FA-8990-7C6B985BDB0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08" y="3312"/>
              <a:ext cx="0" cy="249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/>
            <a:p>
              <a:endParaRPr lang="ru-RU"/>
            </a:p>
          </p:txBody>
        </p:sp>
        <p:sp>
          <p:nvSpPr>
            <p:cNvPr id="20541" name="Line 20">
              <a:extLst>
                <a:ext uri="{FF2B5EF4-FFF2-40B4-BE49-F238E27FC236}">
                  <a16:creationId xmlns:a16="http://schemas.microsoft.com/office/drawing/2014/main" id="{DFF4B9C5-E42A-4502-8639-F63420C2E06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3312"/>
              <a:ext cx="2352" cy="0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/>
            <a:p>
              <a:endParaRPr lang="ru-RU"/>
            </a:p>
          </p:txBody>
        </p:sp>
        <p:sp>
          <p:nvSpPr>
            <p:cNvPr id="20542" name="Line 21">
              <a:extLst>
                <a:ext uri="{FF2B5EF4-FFF2-40B4-BE49-F238E27FC236}">
                  <a16:creationId xmlns:a16="http://schemas.microsoft.com/office/drawing/2014/main" id="{D3F44620-7592-4344-A4CA-A14345921B9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3561"/>
              <a:ext cx="2352" cy="0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/>
            <a:p>
              <a:endParaRPr lang="ru-RU"/>
            </a:p>
          </p:txBody>
        </p:sp>
      </p:grpSp>
      <p:grpSp>
        <p:nvGrpSpPr>
          <p:cNvPr id="20487" name="Group 22">
            <a:extLst>
              <a:ext uri="{FF2B5EF4-FFF2-40B4-BE49-F238E27FC236}">
                <a16:creationId xmlns:a16="http://schemas.microsoft.com/office/drawing/2014/main" id="{9DCADB14-46C7-4AFA-8F5C-B0D2799F23D1}"/>
              </a:ext>
            </a:extLst>
          </p:cNvPr>
          <p:cNvGrpSpPr>
            <a:grpSpLocks/>
          </p:cNvGrpSpPr>
          <p:nvPr/>
        </p:nvGrpSpPr>
        <p:grpSpPr bwMode="auto">
          <a:xfrm>
            <a:off x="5181601" y="5638800"/>
            <a:ext cx="3446463" cy="395288"/>
            <a:chOff x="1968" y="3504"/>
            <a:chExt cx="2352" cy="249"/>
          </a:xfrm>
        </p:grpSpPr>
        <p:sp>
          <p:nvSpPr>
            <p:cNvPr id="20509" name="Rectangle 23">
              <a:extLst>
                <a:ext uri="{FF2B5EF4-FFF2-40B4-BE49-F238E27FC236}">
                  <a16:creationId xmlns:a16="http://schemas.microsoft.com/office/drawing/2014/main" id="{AA169093-D5A1-41FD-B0FF-C81D7B4C99F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80" y="3504"/>
              <a:ext cx="240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>
              <a:lvl1pPr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20000"/>
                </a:spcBef>
              </a:pPr>
              <a:endParaRPr lang="en-AU" altLang="ru-RU" sz="2000"/>
            </a:p>
          </p:txBody>
        </p:sp>
        <p:sp>
          <p:nvSpPr>
            <p:cNvPr id="20510" name="Rectangle 24">
              <a:extLst>
                <a:ext uri="{FF2B5EF4-FFF2-40B4-BE49-F238E27FC236}">
                  <a16:creationId xmlns:a16="http://schemas.microsoft.com/office/drawing/2014/main" id="{6DE8FAA6-D223-48C0-8232-02AA4724C30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48" y="3504"/>
              <a:ext cx="432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>
              <a:lvl1pPr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20000"/>
                </a:spcBef>
              </a:pPr>
              <a:endParaRPr lang="en-AU" altLang="ru-RU" sz="2000"/>
            </a:p>
          </p:txBody>
        </p:sp>
        <p:sp>
          <p:nvSpPr>
            <p:cNvPr id="20511" name="Rectangle 25">
              <a:extLst>
                <a:ext uri="{FF2B5EF4-FFF2-40B4-BE49-F238E27FC236}">
                  <a16:creationId xmlns:a16="http://schemas.microsoft.com/office/drawing/2014/main" id="{6AC4DFAE-3C66-42F3-AC75-EF7B8A5951D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12" y="3504"/>
              <a:ext cx="33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>
              <a:lvl1pPr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20000"/>
                </a:spcBef>
              </a:pPr>
              <a:r>
                <a:rPr lang="en-US" altLang="ru-RU" sz="2000"/>
                <a:t>s</a:t>
              </a:r>
            </a:p>
          </p:txBody>
        </p:sp>
        <p:sp>
          <p:nvSpPr>
            <p:cNvPr id="20512" name="Rectangle 26">
              <a:extLst>
                <a:ext uri="{FF2B5EF4-FFF2-40B4-BE49-F238E27FC236}">
                  <a16:creationId xmlns:a16="http://schemas.microsoft.com/office/drawing/2014/main" id="{EC98EC3D-1A9D-4369-A16D-13942FBBD70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76" y="3504"/>
              <a:ext cx="33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>
              <a:lvl1pPr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20000"/>
                </a:spcBef>
              </a:pPr>
              <a:r>
                <a:rPr lang="en-US" altLang="ru-RU" sz="2000"/>
                <a:t>g</a:t>
              </a:r>
            </a:p>
          </p:txBody>
        </p:sp>
        <p:sp>
          <p:nvSpPr>
            <p:cNvPr id="20513" name="Rectangle 27">
              <a:extLst>
                <a:ext uri="{FF2B5EF4-FFF2-40B4-BE49-F238E27FC236}">
                  <a16:creationId xmlns:a16="http://schemas.microsoft.com/office/drawing/2014/main" id="{678A0240-0731-4985-8E41-B0A63DBE79D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88" y="3504"/>
              <a:ext cx="288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>
              <a:lvl1pPr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20000"/>
                </a:spcBef>
              </a:pPr>
              <a:r>
                <a:rPr lang="en-US" altLang="ru-RU" sz="2000"/>
                <a:t>o</a:t>
              </a:r>
            </a:p>
          </p:txBody>
        </p:sp>
        <p:sp>
          <p:nvSpPr>
            <p:cNvPr id="20514" name="Rectangle 28">
              <a:extLst>
                <a:ext uri="{FF2B5EF4-FFF2-40B4-BE49-F238E27FC236}">
                  <a16:creationId xmlns:a16="http://schemas.microsoft.com/office/drawing/2014/main" id="{052EEA9A-5459-4E36-AF4F-67B7CC8A57E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52" y="3504"/>
              <a:ext cx="33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>
              <a:lvl1pPr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20000"/>
                </a:spcBef>
              </a:pPr>
              <a:r>
                <a:rPr lang="en-US" altLang="ru-RU" sz="2000"/>
                <a:t>d</a:t>
              </a:r>
            </a:p>
          </p:txBody>
        </p:sp>
        <p:sp>
          <p:nvSpPr>
            <p:cNvPr id="20515" name="Rectangle 29">
              <a:extLst>
                <a:ext uri="{FF2B5EF4-FFF2-40B4-BE49-F238E27FC236}">
                  <a16:creationId xmlns:a16="http://schemas.microsoft.com/office/drawing/2014/main" id="{94033EB6-425A-435C-BCB9-7EA4F1C511C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68" y="3504"/>
              <a:ext cx="384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>
              <a:lvl1pPr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20000"/>
                </a:spcBef>
              </a:pPr>
              <a:endParaRPr lang="en-AU" altLang="ru-RU" sz="2000"/>
            </a:p>
          </p:txBody>
        </p:sp>
        <p:sp>
          <p:nvSpPr>
            <p:cNvPr id="20516" name="Line 30">
              <a:extLst>
                <a:ext uri="{FF2B5EF4-FFF2-40B4-BE49-F238E27FC236}">
                  <a16:creationId xmlns:a16="http://schemas.microsoft.com/office/drawing/2014/main" id="{58792150-813A-4E73-98F8-3A9C9299871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68" y="3504"/>
              <a:ext cx="0" cy="249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/>
            <a:p>
              <a:endParaRPr lang="ru-RU"/>
            </a:p>
          </p:txBody>
        </p:sp>
        <p:sp>
          <p:nvSpPr>
            <p:cNvPr id="20517" name="Line 31">
              <a:extLst>
                <a:ext uri="{FF2B5EF4-FFF2-40B4-BE49-F238E27FC236}">
                  <a16:creationId xmlns:a16="http://schemas.microsoft.com/office/drawing/2014/main" id="{70FF923A-D523-4C00-AA8D-C768C5DA381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352" y="3504"/>
              <a:ext cx="0" cy="24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/>
            <a:p>
              <a:endParaRPr lang="ru-RU"/>
            </a:p>
          </p:txBody>
        </p:sp>
        <p:sp>
          <p:nvSpPr>
            <p:cNvPr id="20518" name="Line 32">
              <a:extLst>
                <a:ext uri="{FF2B5EF4-FFF2-40B4-BE49-F238E27FC236}">
                  <a16:creationId xmlns:a16="http://schemas.microsoft.com/office/drawing/2014/main" id="{D7C95942-7CF6-474D-9050-2EC576D1893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688" y="3504"/>
              <a:ext cx="0" cy="24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/>
            <a:p>
              <a:endParaRPr lang="ru-RU"/>
            </a:p>
          </p:txBody>
        </p:sp>
        <p:sp>
          <p:nvSpPr>
            <p:cNvPr id="20519" name="Line 33">
              <a:extLst>
                <a:ext uri="{FF2B5EF4-FFF2-40B4-BE49-F238E27FC236}">
                  <a16:creationId xmlns:a16="http://schemas.microsoft.com/office/drawing/2014/main" id="{7CA0D615-B7ED-492C-BF95-D5FC0C48E69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76" y="3504"/>
              <a:ext cx="0" cy="24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/>
            <a:p>
              <a:endParaRPr lang="ru-RU"/>
            </a:p>
          </p:txBody>
        </p:sp>
        <p:sp>
          <p:nvSpPr>
            <p:cNvPr id="20520" name="Line 34">
              <a:extLst>
                <a:ext uri="{FF2B5EF4-FFF2-40B4-BE49-F238E27FC236}">
                  <a16:creationId xmlns:a16="http://schemas.microsoft.com/office/drawing/2014/main" id="{04F49D10-0F8E-4041-82DD-EB34F39B5BD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312" y="3504"/>
              <a:ext cx="0" cy="24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/>
            <a:p>
              <a:endParaRPr lang="ru-RU"/>
            </a:p>
          </p:txBody>
        </p:sp>
        <p:sp>
          <p:nvSpPr>
            <p:cNvPr id="20521" name="Line 35">
              <a:extLst>
                <a:ext uri="{FF2B5EF4-FFF2-40B4-BE49-F238E27FC236}">
                  <a16:creationId xmlns:a16="http://schemas.microsoft.com/office/drawing/2014/main" id="{B063FF35-D9CB-421C-ABF6-7330B4524C6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48" y="3504"/>
              <a:ext cx="0" cy="24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/>
            <a:p>
              <a:endParaRPr lang="ru-RU"/>
            </a:p>
          </p:txBody>
        </p:sp>
        <p:sp>
          <p:nvSpPr>
            <p:cNvPr id="20522" name="Line 36">
              <a:extLst>
                <a:ext uri="{FF2B5EF4-FFF2-40B4-BE49-F238E27FC236}">
                  <a16:creationId xmlns:a16="http://schemas.microsoft.com/office/drawing/2014/main" id="{BE980900-47BB-45EF-AFA3-141F2050AAE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080" y="3504"/>
              <a:ext cx="0" cy="24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/>
            <a:p>
              <a:endParaRPr lang="ru-RU"/>
            </a:p>
          </p:txBody>
        </p:sp>
        <p:sp>
          <p:nvSpPr>
            <p:cNvPr id="20523" name="Line 37">
              <a:extLst>
                <a:ext uri="{FF2B5EF4-FFF2-40B4-BE49-F238E27FC236}">
                  <a16:creationId xmlns:a16="http://schemas.microsoft.com/office/drawing/2014/main" id="{331D4798-7711-4860-9614-E7632B55B31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20" y="3504"/>
              <a:ext cx="0" cy="249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/>
            <a:p>
              <a:endParaRPr lang="ru-RU"/>
            </a:p>
          </p:txBody>
        </p:sp>
        <p:sp>
          <p:nvSpPr>
            <p:cNvPr id="20524" name="Line 38">
              <a:extLst>
                <a:ext uri="{FF2B5EF4-FFF2-40B4-BE49-F238E27FC236}">
                  <a16:creationId xmlns:a16="http://schemas.microsoft.com/office/drawing/2014/main" id="{94E934B8-67F7-4BEC-8410-095D6F95916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68" y="3504"/>
              <a:ext cx="2352" cy="0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/>
            <a:p>
              <a:endParaRPr lang="ru-RU"/>
            </a:p>
          </p:txBody>
        </p:sp>
        <p:sp>
          <p:nvSpPr>
            <p:cNvPr id="20525" name="Line 39">
              <a:extLst>
                <a:ext uri="{FF2B5EF4-FFF2-40B4-BE49-F238E27FC236}">
                  <a16:creationId xmlns:a16="http://schemas.microsoft.com/office/drawing/2014/main" id="{89BA34C7-18E0-4F72-8FF8-1AA3EA5531F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68" y="3753"/>
              <a:ext cx="2352" cy="0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/>
            <a:p>
              <a:endParaRPr lang="ru-RU"/>
            </a:p>
          </p:txBody>
        </p:sp>
      </p:grpSp>
      <p:grpSp>
        <p:nvGrpSpPr>
          <p:cNvPr id="20488" name="Group 59">
            <a:extLst>
              <a:ext uri="{FF2B5EF4-FFF2-40B4-BE49-F238E27FC236}">
                <a16:creationId xmlns:a16="http://schemas.microsoft.com/office/drawing/2014/main" id="{7C7C5BAB-4412-409C-99E6-B9F05D14E9F9}"/>
              </a:ext>
            </a:extLst>
          </p:cNvPr>
          <p:cNvGrpSpPr>
            <a:grpSpLocks/>
          </p:cNvGrpSpPr>
          <p:nvPr/>
        </p:nvGrpSpPr>
        <p:grpSpPr bwMode="auto">
          <a:xfrm>
            <a:off x="5181601" y="5029200"/>
            <a:ext cx="3446463" cy="395288"/>
            <a:chOff x="1056" y="3312"/>
            <a:chExt cx="2352" cy="249"/>
          </a:xfrm>
        </p:grpSpPr>
        <p:sp>
          <p:nvSpPr>
            <p:cNvPr id="20492" name="Rectangle 60">
              <a:extLst>
                <a:ext uri="{FF2B5EF4-FFF2-40B4-BE49-F238E27FC236}">
                  <a16:creationId xmlns:a16="http://schemas.microsoft.com/office/drawing/2014/main" id="{32D6DA1B-1C9B-4420-89C0-F1E351278AA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68" y="3312"/>
              <a:ext cx="240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>
              <a:lvl1pPr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20000"/>
                </a:spcBef>
              </a:pPr>
              <a:endParaRPr lang="en-AU" altLang="ru-RU" sz="2000"/>
            </a:p>
          </p:txBody>
        </p:sp>
        <p:sp>
          <p:nvSpPr>
            <p:cNvPr id="20493" name="Rectangle 61">
              <a:extLst>
                <a:ext uri="{FF2B5EF4-FFF2-40B4-BE49-F238E27FC236}">
                  <a16:creationId xmlns:a16="http://schemas.microsoft.com/office/drawing/2014/main" id="{F0F3B19E-5418-45E6-BE02-3A13FCC1056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36" y="3312"/>
              <a:ext cx="432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>
              <a:lvl1pPr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20000"/>
                </a:spcBef>
              </a:pPr>
              <a:r>
                <a:rPr lang="en-US" altLang="ru-RU" sz="2000"/>
                <a:t>s  #</a:t>
              </a:r>
            </a:p>
          </p:txBody>
        </p:sp>
        <p:sp>
          <p:nvSpPr>
            <p:cNvPr id="20494" name="Rectangle 62">
              <a:extLst>
                <a:ext uri="{FF2B5EF4-FFF2-40B4-BE49-F238E27FC236}">
                  <a16:creationId xmlns:a16="http://schemas.microsoft.com/office/drawing/2014/main" id="{124354BD-D3D0-4A4E-8ED4-C705B7B2B22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00" y="3312"/>
              <a:ext cx="33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>
              <a:lvl1pPr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20000"/>
                </a:spcBef>
              </a:pPr>
              <a:r>
                <a:rPr lang="en-US" altLang="ru-RU" sz="2000"/>
                <a:t>^</a:t>
              </a:r>
            </a:p>
          </p:txBody>
        </p:sp>
        <p:sp>
          <p:nvSpPr>
            <p:cNvPr id="20495" name="Rectangle 63">
              <a:extLst>
                <a:ext uri="{FF2B5EF4-FFF2-40B4-BE49-F238E27FC236}">
                  <a16:creationId xmlns:a16="http://schemas.microsoft.com/office/drawing/2014/main" id="{9D19342B-F8F7-4C09-AAE8-5E66D9B0EBF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64" y="3312"/>
              <a:ext cx="33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>
              <a:lvl1pPr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20000"/>
                </a:spcBef>
              </a:pPr>
              <a:r>
                <a:rPr lang="en-US" altLang="ru-RU" sz="2000"/>
                <a:t>g</a:t>
              </a:r>
            </a:p>
          </p:txBody>
        </p:sp>
        <p:sp>
          <p:nvSpPr>
            <p:cNvPr id="20496" name="Rectangle 64">
              <a:extLst>
                <a:ext uri="{FF2B5EF4-FFF2-40B4-BE49-F238E27FC236}">
                  <a16:creationId xmlns:a16="http://schemas.microsoft.com/office/drawing/2014/main" id="{46147445-9821-43C8-926C-9014B5753BC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76" y="3312"/>
              <a:ext cx="288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>
              <a:lvl1pPr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20000"/>
                </a:spcBef>
              </a:pPr>
              <a:r>
                <a:rPr lang="en-US" altLang="ru-RU" sz="2000"/>
                <a:t>o</a:t>
              </a:r>
            </a:p>
          </p:txBody>
        </p:sp>
        <p:sp>
          <p:nvSpPr>
            <p:cNvPr id="20497" name="Rectangle 65">
              <a:extLst>
                <a:ext uri="{FF2B5EF4-FFF2-40B4-BE49-F238E27FC236}">
                  <a16:creationId xmlns:a16="http://schemas.microsoft.com/office/drawing/2014/main" id="{01FA41E1-9A31-4034-B829-314FE23C4CF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0" y="3312"/>
              <a:ext cx="33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>
              <a:lvl1pPr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20000"/>
                </a:spcBef>
              </a:pPr>
              <a:r>
                <a:rPr lang="en-US" altLang="ru-RU" sz="2000"/>
                <a:t>d</a:t>
              </a:r>
            </a:p>
          </p:txBody>
        </p:sp>
        <p:sp>
          <p:nvSpPr>
            <p:cNvPr id="20498" name="Rectangle 66">
              <a:extLst>
                <a:ext uri="{FF2B5EF4-FFF2-40B4-BE49-F238E27FC236}">
                  <a16:creationId xmlns:a16="http://schemas.microsoft.com/office/drawing/2014/main" id="{93BFAF26-6D68-48FF-B946-5140D747983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56" y="3312"/>
              <a:ext cx="384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>
              <a:lvl1pPr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20000"/>
                </a:spcBef>
              </a:pPr>
              <a:endParaRPr lang="en-AU" altLang="ru-RU" sz="2000"/>
            </a:p>
          </p:txBody>
        </p:sp>
        <p:sp>
          <p:nvSpPr>
            <p:cNvPr id="20499" name="Line 67">
              <a:extLst>
                <a:ext uri="{FF2B5EF4-FFF2-40B4-BE49-F238E27FC236}">
                  <a16:creationId xmlns:a16="http://schemas.microsoft.com/office/drawing/2014/main" id="{011BD9BF-A3F4-45DF-9D79-E881BCEACCD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3312"/>
              <a:ext cx="0" cy="249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/>
            <a:p>
              <a:endParaRPr lang="ru-RU"/>
            </a:p>
          </p:txBody>
        </p:sp>
        <p:sp>
          <p:nvSpPr>
            <p:cNvPr id="20500" name="Line 68">
              <a:extLst>
                <a:ext uri="{FF2B5EF4-FFF2-40B4-BE49-F238E27FC236}">
                  <a16:creationId xmlns:a16="http://schemas.microsoft.com/office/drawing/2014/main" id="{E2710150-98F9-4EB6-9CF9-9B7427AB9E1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40" y="3312"/>
              <a:ext cx="0" cy="24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/>
            <a:p>
              <a:endParaRPr lang="ru-RU"/>
            </a:p>
          </p:txBody>
        </p:sp>
        <p:sp>
          <p:nvSpPr>
            <p:cNvPr id="20501" name="Line 69">
              <a:extLst>
                <a:ext uri="{FF2B5EF4-FFF2-40B4-BE49-F238E27FC236}">
                  <a16:creationId xmlns:a16="http://schemas.microsoft.com/office/drawing/2014/main" id="{E65C56CF-4BE3-4DD6-9323-C74AC8E468D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776" y="3312"/>
              <a:ext cx="0" cy="24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/>
            <a:p>
              <a:endParaRPr lang="ru-RU"/>
            </a:p>
          </p:txBody>
        </p:sp>
        <p:sp>
          <p:nvSpPr>
            <p:cNvPr id="20502" name="Line 70">
              <a:extLst>
                <a:ext uri="{FF2B5EF4-FFF2-40B4-BE49-F238E27FC236}">
                  <a16:creationId xmlns:a16="http://schemas.microsoft.com/office/drawing/2014/main" id="{99E3879A-ECAE-4E95-BD11-F3116AF313C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64" y="3312"/>
              <a:ext cx="0" cy="24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/>
            <a:p>
              <a:endParaRPr lang="ru-RU"/>
            </a:p>
          </p:txBody>
        </p:sp>
        <p:sp>
          <p:nvSpPr>
            <p:cNvPr id="20503" name="Line 71">
              <a:extLst>
                <a:ext uri="{FF2B5EF4-FFF2-40B4-BE49-F238E27FC236}">
                  <a16:creationId xmlns:a16="http://schemas.microsoft.com/office/drawing/2014/main" id="{715CF99D-CE4C-4CF8-9C90-8B413680341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00" y="3312"/>
              <a:ext cx="0" cy="24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/>
            <a:p>
              <a:endParaRPr lang="ru-RU"/>
            </a:p>
          </p:txBody>
        </p:sp>
        <p:sp>
          <p:nvSpPr>
            <p:cNvPr id="20504" name="Line 72">
              <a:extLst>
                <a:ext uri="{FF2B5EF4-FFF2-40B4-BE49-F238E27FC236}">
                  <a16:creationId xmlns:a16="http://schemas.microsoft.com/office/drawing/2014/main" id="{9E6FCA68-01D9-4080-AB25-665FBE6D806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36" y="3312"/>
              <a:ext cx="0" cy="24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/>
            <a:p>
              <a:endParaRPr lang="ru-RU"/>
            </a:p>
          </p:txBody>
        </p:sp>
        <p:sp>
          <p:nvSpPr>
            <p:cNvPr id="20505" name="Line 73">
              <a:extLst>
                <a:ext uri="{FF2B5EF4-FFF2-40B4-BE49-F238E27FC236}">
                  <a16:creationId xmlns:a16="http://schemas.microsoft.com/office/drawing/2014/main" id="{B3FA5448-240A-448F-A695-8E2D5A210EE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168" y="3312"/>
              <a:ext cx="0" cy="24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/>
            <a:p>
              <a:endParaRPr lang="ru-RU"/>
            </a:p>
          </p:txBody>
        </p:sp>
        <p:sp>
          <p:nvSpPr>
            <p:cNvPr id="20506" name="Line 74">
              <a:extLst>
                <a:ext uri="{FF2B5EF4-FFF2-40B4-BE49-F238E27FC236}">
                  <a16:creationId xmlns:a16="http://schemas.microsoft.com/office/drawing/2014/main" id="{0E24C301-5F94-43E7-BF8F-8591113C8E9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08" y="3312"/>
              <a:ext cx="0" cy="249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/>
            <a:p>
              <a:endParaRPr lang="ru-RU"/>
            </a:p>
          </p:txBody>
        </p:sp>
        <p:sp>
          <p:nvSpPr>
            <p:cNvPr id="20507" name="Line 75">
              <a:extLst>
                <a:ext uri="{FF2B5EF4-FFF2-40B4-BE49-F238E27FC236}">
                  <a16:creationId xmlns:a16="http://schemas.microsoft.com/office/drawing/2014/main" id="{20937089-48C9-4FF9-9D75-4BE158D1729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3312"/>
              <a:ext cx="2352" cy="0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/>
            <a:p>
              <a:endParaRPr lang="ru-RU"/>
            </a:p>
          </p:txBody>
        </p:sp>
        <p:sp>
          <p:nvSpPr>
            <p:cNvPr id="20508" name="Line 76">
              <a:extLst>
                <a:ext uri="{FF2B5EF4-FFF2-40B4-BE49-F238E27FC236}">
                  <a16:creationId xmlns:a16="http://schemas.microsoft.com/office/drawing/2014/main" id="{614E636F-295B-4813-8E25-571DCF41B6F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3561"/>
              <a:ext cx="2352" cy="0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/>
            <a:p>
              <a:endParaRPr lang="ru-RU"/>
            </a:p>
          </p:txBody>
        </p:sp>
      </p:grpSp>
      <p:sp>
        <p:nvSpPr>
          <p:cNvPr id="20489" name="Text Box 77">
            <a:extLst>
              <a:ext uri="{FF2B5EF4-FFF2-40B4-BE49-F238E27FC236}">
                <a16:creationId xmlns:a16="http://schemas.microsoft.com/office/drawing/2014/main" id="{78B43DFA-49BB-4EFF-B4C0-D7D4317022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69804" y="4255891"/>
            <a:ext cx="100219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AU" altLang="ru-RU" sz="2400" dirty="0"/>
              <a:t>lexical</a:t>
            </a:r>
            <a:endParaRPr lang="en-AU" altLang="ru-RU" dirty="0"/>
          </a:p>
        </p:txBody>
      </p:sp>
      <p:sp>
        <p:nvSpPr>
          <p:cNvPr id="20490" name="Text Box 78">
            <a:extLst>
              <a:ext uri="{FF2B5EF4-FFF2-40B4-BE49-F238E27FC236}">
                <a16:creationId xmlns:a16="http://schemas.microsoft.com/office/drawing/2014/main" id="{38C3BC66-F3C4-44DE-A7BE-62C04C312F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11532" y="4967487"/>
            <a:ext cx="171874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AU" altLang="ru-RU" sz="2400" dirty="0"/>
              <a:t>intermediate</a:t>
            </a:r>
          </a:p>
        </p:txBody>
      </p:sp>
      <p:sp>
        <p:nvSpPr>
          <p:cNvPr id="20491" name="Text Box 79">
            <a:extLst>
              <a:ext uri="{FF2B5EF4-FFF2-40B4-BE49-F238E27FC236}">
                <a16:creationId xmlns:a16="http://schemas.microsoft.com/office/drawing/2014/main" id="{B45E6A9A-C343-466C-AA1E-0B7B8AC8B3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99271" y="5584428"/>
            <a:ext cx="107273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AU" altLang="ru-RU" sz="2400" dirty="0"/>
              <a:t>surface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8" name="Rectangle 2">
            <a:extLst>
              <a:ext uri="{FF2B5EF4-FFF2-40B4-BE49-F238E27FC236}">
                <a16:creationId xmlns:a16="http://schemas.microsoft.com/office/drawing/2014/main" id="{B49570DB-6E69-410D-B000-531304F47E9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467828" y="343708"/>
            <a:ext cx="9601200" cy="1017165"/>
          </a:xfrm>
        </p:spPr>
        <p:txBody>
          <a:bodyPr/>
          <a:lstStyle/>
          <a:p>
            <a:pPr algn="ctr"/>
            <a:r>
              <a:rPr lang="en-AU" altLang="ru-RU" dirty="0">
                <a:solidFill>
                  <a:srgbClr val="00B050"/>
                </a:solidFill>
              </a:rPr>
              <a:t>Lexical to Intermediate FST</a:t>
            </a:r>
          </a:p>
        </p:txBody>
      </p:sp>
      <p:graphicFrame>
        <p:nvGraphicFramePr>
          <p:cNvPr id="21509" name="Object 3">
            <a:extLst>
              <a:ext uri="{FF2B5EF4-FFF2-40B4-BE49-F238E27FC236}">
                <a16:creationId xmlns:a16="http://schemas.microsoft.com/office/drawing/2014/main" id="{0948274D-EC35-4D21-B376-42C748D152D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09322829"/>
              </p:ext>
            </p:extLst>
          </p:nvPr>
        </p:nvGraphicFramePr>
        <p:xfrm>
          <a:off x="2633846" y="1360873"/>
          <a:ext cx="7269163" cy="4867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5" name="Bitmap Image" r:id="rId3" imgW="4295619" imgH="2876490" progId="Paint.Picture">
                  <p:embed/>
                </p:oleObj>
              </mc:Choice>
              <mc:Fallback>
                <p:oleObj name="Bitmap Image" r:id="rId3" imgW="4295619" imgH="2876490" progId="Paint.Picture">
                  <p:embed/>
                  <p:pic>
                    <p:nvPicPr>
                      <p:cNvPr id="21509" name="Object 3">
                        <a:extLst>
                          <a:ext uri="{FF2B5EF4-FFF2-40B4-BE49-F238E27FC236}">
                            <a16:creationId xmlns:a16="http://schemas.microsoft.com/office/drawing/2014/main" id="{0948274D-EC35-4D21-B376-42C748D152D6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33846" y="1360873"/>
                        <a:ext cx="7269163" cy="4867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2" name="Rectangle 2">
            <a:extLst>
              <a:ext uri="{FF2B5EF4-FFF2-40B4-BE49-F238E27FC236}">
                <a16:creationId xmlns:a16="http://schemas.microsoft.com/office/drawing/2014/main" id="{8BE70125-A5BD-46E9-8830-34B24E5B516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371600" y="484465"/>
            <a:ext cx="9601200" cy="840996"/>
          </a:xfrm>
        </p:spPr>
        <p:txBody>
          <a:bodyPr/>
          <a:lstStyle/>
          <a:p>
            <a:pPr algn="ctr"/>
            <a:r>
              <a:rPr lang="en-AU" altLang="ru-RU" dirty="0">
                <a:solidFill>
                  <a:srgbClr val="00B050"/>
                </a:solidFill>
              </a:rPr>
              <a:t>Orthographic Rules</a:t>
            </a:r>
          </a:p>
        </p:txBody>
      </p:sp>
      <p:sp>
        <p:nvSpPr>
          <p:cNvPr id="22533" name="Rectangle 3">
            <a:extLst>
              <a:ext uri="{FF2B5EF4-FFF2-40B4-BE49-F238E27FC236}">
                <a16:creationId xmlns:a16="http://schemas.microsoft.com/office/drawing/2014/main" id="{ACE0140B-E2E6-4224-851F-BD52F87A993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371600" y="1638299"/>
            <a:ext cx="9601200" cy="4292717"/>
          </a:xfrm>
        </p:spPr>
        <p:txBody>
          <a:bodyPr>
            <a:normAutofit fontScale="92500" lnSpcReduction="20000"/>
          </a:bodyPr>
          <a:lstStyle/>
          <a:p>
            <a:r>
              <a:rPr lang="en-AU" altLang="ru-RU" dirty="0"/>
              <a:t>We need FSTs to map intermediate level to surface level.</a:t>
            </a:r>
          </a:p>
          <a:p>
            <a:r>
              <a:rPr lang="en-AU" altLang="ru-RU" dirty="0"/>
              <a:t>For each spelling rule we will have a FST, and these FSTs run parallel.</a:t>
            </a:r>
          </a:p>
          <a:p>
            <a:endParaRPr lang="en-AU" altLang="ru-RU" dirty="0"/>
          </a:p>
          <a:p>
            <a:r>
              <a:rPr lang="en-AU" altLang="ru-RU" dirty="0"/>
              <a:t>Some of English Spelling Rules:</a:t>
            </a:r>
          </a:p>
          <a:p>
            <a:pPr lvl="1"/>
            <a:r>
              <a:rPr lang="en-AU" altLang="ru-RU" dirty="0"/>
              <a:t>consonant doubling -- 1-letter consonant doubled before </a:t>
            </a:r>
            <a:r>
              <a:rPr lang="en-AU" altLang="ru-RU" dirty="0" err="1"/>
              <a:t>ing</a:t>
            </a:r>
            <a:r>
              <a:rPr lang="en-AU" altLang="ru-RU" dirty="0"/>
              <a:t>/ed  -- beg/begging</a:t>
            </a:r>
          </a:p>
          <a:p>
            <a:pPr lvl="1"/>
            <a:r>
              <a:rPr lang="en-AU" altLang="ru-RU" dirty="0"/>
              <a:t>E deletion - Silent e dropped before </a:t>
            </a:r>
            <a:r>
              <a:rPr lang="en-AU" altLang="ru-RU" dirty="0" err="1"/>
              <a:t>ing</a:t>
            </a:r>
            <a:r>
              <a:rPr lang="en-AU" altLang="ru-RU" dirty="0"/>
              <a:t> and ed  --  make/making</a:t>
            </a:r>
          </a:p>
          <a:p>
            <a:pPr lvl="1"/>
            <a:r>
              <a:rPr lang="en-AU" altLang="ru-RU" dirty="0"/>
              <a:t>E insertion --  e added after s, z, x, </a:t>
            </a:r>
            <a:r>
              <a:rPr lang="en-AU" altLang="ru-RU" dirty="0" err="1"/>
              <a:t>ch</a:t>
            </a:r>
            <a:r>
              <a:rPr lang="en-AU" altLang="ru-RU" dirty="0"/>
              <a:t>, </a:t>
            </a:r>
            <a:r>
              <a:rPr lang="en-AU" altLang="ru-RU" dirty="0" err="1"/>
              <a:t>sh</a:t>
            </a:r>
            <a:r>
              <a:rPr lang="en-AU" altLang="ru-RU" dirty="0"/>
              <a:t> before s  --  watch/watches</a:t>
            </a:r>
          </a:p>
          <a:p>
            <a:pPr lvl="1"/>
            <a:r>
              <a:rPr lang="en-AU" altLang="ru-RU" dirty="0"/>
              <a:t>Y replacement -- y changes to </a:t>
            </a:r>
            <a:r>
              <a:rPr lang="en-AU" altLang="ru-RU" dirty="0" err="1"/>
              <a:t>ie</a:t>
            </a:r>
            <a:r>
              <a:rPr lang="en-AU" altLang="ru-RU" dirty="0"/>
              <a:t> before s, and to </a:t>
            </a:r>
            <a:r>
              <a:rPr lang="en-AU" altLang="ru-RU" dirty="0" err="1"/>
              <a:t>i</a:t>
            </a:r>
            <a:r>
              <a:rPr lang="en-AU" altLang="ru-RU" dirty="0"/>
              <a:t> before ed  -- try/tries</a:t>
            </a:r>
          </a:p>
          <a:p>
            <a:pPr lvl="1"/>
            <a:r>
              <a:rPr lang="en-AU" altLang="ru-RU" dirty="0"/>
              <a:t>K insertion -- verbs ending with </a:t>
            </a:r>
            <a:r>
              <a:rPr lang="en-AU" altLang="ru-RU" dirty="0" err="1"/>
              <a:t>vowel+c</a:t>
            </a:r>
            <a:r>
              <a:rPr lang="en-AU" altLang="ru-RU" dirty="0"/>
              <a:t> we add k  --  panic/panicked</a:t>
            </a:r>
          </a:p>
          <a:p>
            <a:endParaRPr lang="en-AU" altLang="ru-RU" dirty="0"/>
          </a:p>
          <a:p>
            <a:r>
              <a:rPr lang="en-AU" altLang="ru-RU" dirty="0"/>
              <a:t>We represent these rules using two-level morphology rules:</a:t>
            </a:r>
          </a:p>
          <a:p>
            <a:pPr lvl="1"/>
            <a:r>
              <a:rPr lang="en-AU" altLang="ru-RU" sz="2400" dirty="0">
                <a:latin typeface="Courier New" panose="02070309020205020404" pitchFamily="49" charset="0"/>
              </a:rPr>
              <a:t>a =&gt; b / c __ d</a:t>
            </a:r>
            <a:r>
              <a:rPr lang="en-AU" altLang="ru-RU" dirty="0"/>
              <a:t>        rewrite a as b when it occurs between c and d.</a:t>
            </a:r>
          </a:p>
          <a:p>
            <a:pPr lvl="1"/>
            <a:endParaRPr lang="en-AU" altLang="ru-RU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Rectangle 2">
            <a:extLst>
              <a:ext uri="{FF2B5EF4-FFF2-40B4-BE49-F238E27FC236}">
                <a16:creationId xmlns:a16="http://schemas.microsoft.com/office/drawing/2014/main" id="{6A6D242A-4ED9-4934-87A0-E75726B1CB1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467828" y="316648"/>
            <a:ext cx="9601200" cy="830997"/>
          </a:xfrm>
        </p:spPr>
        <p:txBody>
          <a:bodyPr/>
          <a:lstStyle/>
          <a:p>
            <a:pPr algn="ctr"/>
            <a:r>
              <a:rPr lang="en-AU" altLang="ru-RU" dirty="0">
                <a:solidFill>
                  <a:srgbClr val="00B050"/>
                </a:solidFill>
              </a:rPr>
              <a:t>FST for E-Insertion Rule</a:t>
            </a:r>
            <a:endParaRPr lang="en-US" altLang="ru-RU" b="0" dirty="0">
              <a:solidFill>
                <a:srgbClr val="00B050"/>
              </a:solidFill>
            </a:endParaRPr>
          </a:p>
        </p:txBody>
      </p:sp>
      <p:graphicFrame>
        <p:nvGraphicFramePr>
          <p:cNvPr id="23557" name="Object 3">
            <a:extLst>
              <a:ext uri="{FF2B5EF4-FFF2-40B4-BE49-F238E27FC236}">
                <a16:creationId xmlns:a16="http://schemas.microsoft.com/office/drawing/2014/main" id="{88ABDCA7-62E7-4B86-B5D7-CA79DB0FDB97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584451" y="2362201"/>
          <a:ext cx="7165975" cy="3514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9" name="Bitmap Image" r:id="rId3" imgW="7163800" imgH="3514286" progId="Paint.Picture">
                  <p:embed/>
                </p:oleObj>
              </mc:Choice>
              <mc:Fallback>
                <p:oleObj name="Bitmap Image" r:id="rId3" imgW="7163800" imgH="3514286" progId="Paint.Picture">
                  <p:embed/>
                  <p:pic>
                    <p:nvPicPr>
                      <p:cNvPr id="23557" name="Object 3">
                        <a:extLst>
                          <a:ext uri="{FF2B5EF4-FFF2-40B4-BE49-F238E27FC236}">
                            <a16:creationId xmlns:a16="http://schemas.microsoft.com/office/drawing/2014/main" id="{88ABDCA7-62E7-4B86-B5D7-CA79DB0FDB9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84451" y="2362201"/>
                        <a:ext cx="7165975" cy="3514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558" name="Rectangle 4">
            <a:extLst>
              <a:ext uri="{FF2B5EF4-FFF2-40B4-BE49-F238E27FC236}">
                <a16:creationId xmlns:a16="http://schemas.microsoft.com/office/drawing/2014/main" id="{B7A0900C-9633-4EF4-8888-723E6DC254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0" y="1295401"/>
            <a:ext cx="555152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AU" altLang="ru-RU" sz="2400"/>
              <a:t>E-insertion rule:    є =&gt; e  /  {x,s,z}^ __ s#  </a:t>
            </a:r>
          </a:p>
          <a:p>
            <a:r>
              <a:rPr lang="en-AU" altLang="ru-RU" sz="2400"/>
              <a:t>  ^ (morpheme boundary) means ^: є</a:t>
            </a:r>
            <a:endParaRPr lang="en-US" altLang="ru-RU" sz="24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9F58308-E0B2-41D3-A953-08AF37D13B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467686"/>
            <a:ext cx="9601200" cy="748717"/>
          </a:xfrm>
        </p:spPr>
        <p:txBody>
          <a:bodyPr>
            <a:normAutofit fontScale="90000"/>
          </a:bodyPr>
          <a:lstStyle/>
          <a:p>
            <a:pPr algn="ctr"/>
            <a:r>
              <a:rPr lang="en-US" altLang="ru-RU" b="1" dirty="0">
                <a:solidFill>
                  <a:srgbClr val="00B050"/>
                </a:solidFill>
              </a:rPr>
              <a:t>Inflectional and Derivational Morphology</a:t>
            </a:r>
            <a:endParaRPr lang="ru-RU" b="1" dirty="0">
              <a:solidFill>
                <a:srgbClr val="00B050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55FB4DF-10CB-43AB-ADDB-E401F2AC5E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95399" y="1715548"/>
            <a:ext cx="9803235" cy="4674766"/>
          </a:xfrm>
        </p:spPr>
        <p:txBody>
          <a:bodyPr>
            <a:normAutofit lnSpcReduction="10000"/>
          </a:bodyPr>
          <a:lstStyle/>
          <a:p>
            <a:r>
              <a:rPr lang="en-US" altLang="ru-RU" dirty="0"/>
              <a:t>There are two broad classes of morphology:</a:t>
            </a:r>
          </a:p>
          <a:p>
            <a:pPr lvl="1"/>
            <a:r>
              <a:rPr lang="en-US" altLang="ru-RU" b="1" dirty="0">
                <a:solidFill>
                  <a:srgbClr val="FF0000"/>
                </a:solidFill>
              </a:rPr>
              <a:t>Inflectional morphology</a:t>
            </a:r>
          </a:p>
          <a:p>
            <a:pPr lvl="1"/>
            <a:r>
              <a:rPr lang="en-US" altLang="ru-RU" b="1" dirty="0">
                <a:solidFill>
                  <a:srgbClr val="FF0000"/>
                </a:solidFill>
              </a:rPr>
              <a:t>Derivational morphology</a:t>
            </a:r>
          </a:p>
          <a:p>
            <a:r>
              <a:rPr lang="en-US" altLang="ru-RU" dirty="0"/>
              <a:t>After a combination with an </a:t>
            </a:r>
            <a:r>
              <a:rPr lang="en-US" altLang="ru-RU" b="1" dirty="0">
                <a:solidFill>
                  <a:srgbClr val="0070C0"/>
                </a:solidFill>
              </a:rPr>
              <a:t>inflectional morpheme</a:t>
            </a:r>
            <a:r>
              <a:rPr lang="en-US" altLang="ru-RU" dirty="0"/>
              <a:t>, </a:t>
            </a:r>
          </a:p>
          <a:p>
            <a:pPr>
              <a:buFontTx/>
              <a:buNone/>
            </a:pPr>
            <a:r>
              <a:rPr lang="en-US" altLang="ru-RU" dirty="0"/>
              <a:t>	the meaning and class of the actual stem usually do not change.</a:t>
            </a:r>
          </a:p>
          <a:p>
            <a:pPr lvl="1"/>
            <a:r>
              <a:rPr lang="en-US" altLang="ru-RU" dirty="0"/>
              <a:t>eat / eats    		pencil / pencils</a:t>
            </a:r>
          </a:p>
          <a:p>
            <a:pPr lvl="1"/>
            <a:r>
              <a:rPr lang="en-US" altLang="ru-RU" dirty="0"/>
              <a:t>gel / </a:t>
            </a:r>
            <a:r>
              <a:rPr lang="en-US" altLang="ru-RU" dirty="0" err="1"/>
              <a:t>geliyorum</a:t>
            </a:r>
            <a:r>
              <a:rPr lang="en-US" altLang="ru-RU" dirty="0"/>
              <a:t>   		masa / </a:t>
            </a:r>
            <a:r>
              <a:rPr lang="en-US" altLang="ru-RU" dirty="0" err="1"/>
              <a:t>masam</a:t>
            </a:r>
            <a:endParaRPr lang="en-US" altLang="ru-RU" dirty="0"/>
          </a:p>
          <a:p>
            <a:r>
              <a:rPr lang="en-US" altLang="ru-RU" dirty="0"/>
              <a:t>After a combination with an </a:t>
            </a:r>
            <a:r>
              <a:rPr lang="en-US" altLang="ru-RU" b="1" dirty="0">
                <a:solidFill>
                  <a:srgbClr val="0070C0"/>
                </a:solidFill>
              </a:rPr>
              <a:t>derivational morpheme</a:t>
            </a:r>
            <a:r>
              <a:rPr lang="en-US" altLang="ru-RU" dirty="0"/>
              <a:t>, the meaning and the class of the actual stem usually change.</a:t>
            </a:r>
          </a:p>
          <a:p>
            <a:pPr lvl="1"/>
            <a:r>
              <a:rPr lang="en-US" altLang="ru-RU" dirty="0"/>
              <a:t>compute / computer     	do / undo   	friend / friendly</a:t>
            </a:r>
          </a:p>
          <a:p>
            <a:pPr lvl="1"/>
            <a:r>
              <a:rPr lang="en-US" altLang="ru-RU" dirty="0" err="1"/>
              <a:t>Uygar</a:t>
            </a:r>
            <a:r>
              <a:rPr lang="en-US" altLang="ru-RU" dirty="0"/>
              <a:t> / </a:t>
            </a:r>
            <a:r>
              <a:rPr lang="en-US" altLang="ru-RU" dirty="0" err="1"/>
              <a:t>uygarla</a:t>
            </a:r>
            <a:r>
              <a:rPr lang="tr-TR" altLang="ru-RU" dirty="0"/>
              <a:t>ş		kapı </a:t>
            </a:r>
            <a:r>
              <a:rPr lang="en-US" altLang="ru-RU" dirty="0"/>
              <a:t>/</a:t>
            </a:r>
            <a:r>
              <a:rPr lang="tr-TR" altLang="ru-RU" dirty="0"/>
              <a:t> </a:t>
            </a:r>
            <a:r>
              <a:rPr lang="en-US" altLang="ru-RU" dirty="0"/>
              <a:t>k</a:t>
            </a:r>
            <a:r>
              <a:rPr lang="tr-TR" altLang="ru-RU" dirty="0"/>
              <a:t>apıcı 	</a:t>
            </a:r>
          </a:p>
          <a:p>
            <a:r>
              <a:rPr lang="tr-TR" altLang="ru-RU" dirty="0"/>
              <a:t>The </a:t>
            </a:r>
            <a:r>
              <a:rPr lang="en-US" altLang="ru-RU" dirty="0"/>
              <a:t>irregular changes may happen with derivational affixes.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3709284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0" name="Rectangle 2">
            <a:extLst>
              <a:ext uri="{FF2B5EF4-FFF2-40B4-BE49-F238E27FC236}">
                <a16:creationId xmlns:a16="http://schemas.microsoft.com/office/drawing/2014/main" id="{AB2EB516-0793-41A8-AA71-898B67422F4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379989" y="182461"/>
            <a:ext cx="9601200" cy="1300467"/>
          </a:xfrm>
        </p:spPr>
        <p:txBody>
          <a:bodyPr/>
          <a:lstStyle/>
          <a:p>
            <a:pPr algn="ctr"/>
            <a:r>
              <a:rPr lang="en-AU" altLang="ru-RU" dirty="0">
                <a:solidFill>
                  <a:srgbClr val="00B050"/>
                </a:solidFill>
              </a:rPr>
              <a:t>Generating or Parsing with FST Lexicon and Rules</a:t>
            </a:r>
            <a:endParaRPr lang="en-US" altLang="ru-RU" dirty="0">
              <a:solidFill>
                <a:srgbClr val="00B050"/>
              </a:solidFill>
            </a:endParaRPr>
          </a:p>
        </p:txBody>
      </p:sp>
      <p:graphicFrame>
        <p:nvGraphicFramePr>
          <p:cNvPr id="24581" name="Object 3">
            <a:extLst>
              <a:ext uri="{FF2B5EF4-FFF2-40B4-BE49-F238E27FC236}">
                <a16:creationId xmlns:a16="http://schemas.microsoft.com/office/drawing/2014/main" id="{9681C371-FC54-4437-888D-5FEBF6BFCA3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91131703"/>
              </p:ext>
            </p:extLst>
          </p:nvPr>
        </p:nvGraphicFramePr>
        <p:xfrm>
          <a:off x="2323867" y="1665389"/>
          <a:ext cx="7323138" cy="5010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3" name="Bitmap Image" r:id="rId3" imgW="7323810" imgH="5009524" progId="Paint.Picture">
                  <p:embed/>
                </p:oleObj>
              </mc:Choice>
              <mc:Fallback>
                <p:oleObj name="Bitmap Image" r:id="rId3" imgW="7323810" imgH="5009524" progId="Paint.Picture">
                  <p:embed/>
                  <p:pic>
                    <p:nvPicPr>
                      <p:cNvPr id="24581" name="Object 3">
                        <a:extLst>
                          <a:ext uri="{FF2B5EF4-FFF2-40B4-BE49-F238E27FC236}">
                            <a16:creationId xmlns:a16="http://schemas.microsoft.com/office/drawing/2014/main" id="{9681C371-FC54-4437-888D-5FEBF6BFCA3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23867" y="1665389"/>
                        <a:ext cx="7323138" cy="5010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4" name="Rectangle 2">
            <a:extLst>
              <a:ext uri="{FF2B5EF4-FFF2-40B4-BE49-F238E27FC236}">
                <a16:creationId xmlns:a16="http://schemas.microsoft.com/office/drawing/2014/main" id="{290A02A3-6C07-4E2E-9F77-7E4B4F936B4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396767" y="403748"/>
            <a:ext cx="9601200" cy="799051"/>
          </a:xfrm>
        </p:spPr>
        <p:txBody>
          <a:bodyPr/>
          <a:lstStyle/>
          <a:p>
            <a:pPr algn="ctr"/>
            <a:r>
              <a:rPr lang="en-AU" altLang="ru-RU" dirty="0">
                <a:solidFill>
                  <a:srgbClr val="00B050"/>
                </a:solidFill>
              </a:rPr>
              <a:t>Accepting Foxes</a:t>
            </a:r>
          </a:p>
        </p:txBody>
      </p:sp>
      <p:graphicFrame>
        <p:nvGraphicFramePr>
          <p:cNvPr id="25605" name="Object 3">
            <a:extLst>
              <a:ext uri="{FF2B5EF4-FFF2-40B4-BE49-F238E27FC236}">
                <a16:creationId xmlns:a16="http://schemas.microsoft.com/office/drawing/2014/main" id="{EC7AD0A6-2E99-4AFD-A88F-CC947E0642C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45919329"/>
              </p:ext>
            </p:extLst>
          </p:nvPr>
        </p:nvGraphicFramePr>
        <p:xfrm>
          <a:off x="2590799" y="1295401"/>
          <a:ext cx="7515815" cy="508862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7" name="Bitmap Image" r:id="rId3" imgW="4305294" imgH="2914703" progId="Paint.Picture">
                  <p:embed/>
                </p:oleObj>
              </mc:Choice>
              <mc:Fallback>
                <p:oleObj name="Bitmap Image" r:id="rId3" imgW="4305294" imgH="2914703" progId="Paint.Picture">
                  <p:embed/>
                  <p:pic>
                    <p:nvPicPr>
                      <p:cNvPr id="25605" name="Object 3">
                        <a:extLst>
                          <a:ext uri="{FF2B5EF4-FFF2-40B4-BE49-F238E27FC236}">
                            <a16:creationId xmlns:a16="http://schemas.microsoft.com/office/drawing/2014/main" id="{EC7AD0A6-2E99-4AFD-A88F-CC947E0642CC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90799" y="1295401"/>
                        <a:ext cx="7515815" cy="508862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8" name="Rectangle 2">
            <a:extLst>
              <a:ext uri="{FF2B5EF4-FFF2-40B4-BE49-F238E27FC236}">
                <a16:creationId xmlns:a16="http://schemas.microsoft.com/office/drawing/2014/main" id="{CA4A42B4-BC4C-4D71-9A2A-8F86CCAECFF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371600" y="685800"/>
            <a:ext cx="9601200" cy="824218"/>
          </a:xfrm>
        </p:spPr>
        <p:txBody>
          <a:bodyPr/>
          <a:lstStyle/>
          <a:p>
            <a:pPr algn="ctr"/>
            <a:r>
              <a:rPr lang="en-AU" altLang="ru-RU" dirty="0">
                <a:solidFill>
                  <a:srgbClr val="00B050"/>
                </a:solidFill>
              </a:rPr>
              <a:t>Intersection</a:t>
            </a:r>
          </a:p>
        </p:txBody>
      </p:sp>
      <p:sp>
        <p:nvSpPr>
          <p:cNvPr id="26629" name="Rectangle 3">
            <a:extLst>
              <a:ext uri="{FF2B5EF4-FFF2-40B4-BE49-F238E27FC236}">
                <a16:creationId xmlns:a16="http://schemas.microsoft.com/office/drawing/2014/main" id="{535D4926-9835-4D54-AE5B-34A530548BC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371600" y="1723937"/>
            <a:ext cx="9601200" cy="4106412"/>
          </a:xfrm>
        </p:spPr>
        <p:txBody>
          <a:bodyPr/>
          <a:lstStyle/>
          <a:p>
            <a:r>
              <a:rPr lang="en-AU" altLang="ru-RU" b="1" i="1" dirty="0"/>
              <a:t>We can intersect all rule FSTs to create a single FST.</a:t>
            </a:r>
          </a:p>
          <a:p>
            <a:endParaRPr lang="en-AU" altLang="ru-RU" dirty="0"/>
          </a:p>
          <a:p>
            <a:r>
              <a:rPr lang="en-AU" altLang="ru-RU" dirty="0"/>
              <a:t>Intersection algorithm just takes the Cartesian product of states.</a:t>
            </a:r>
          </a:p>
          <a:p>
            <a:pPr lvl="1"/>
            <a:r>
              <a:rPr lang="en-AU" altLang="ru-RU" sz="2400" dirty="0"/>
              <a:t>For each state </a:t>
            </a:r>
            <a:r>
              <a:rPr lang="en-AU" altLang="ru-RU" sz="2800" b="1" dirty="0"/>
              <a:t>q</a:t>
            </a:r>
            <a:r>
              <a:rPr lang="en-AU" altLang="ru-RU" sz="2800" b="1" baseline="-25000" dirty="0"/>
              <a:t>i</a:t>
            </a:r>
            <a:r>
              <a:rPr lang="en-AU" altLang="ru-RU" sz="2800" b="1" dirty="0"/>
              <a:t> </a:t>
            </a:r>
            <a:r>
              <a:rPr lang="en-AU" altLang="ru-RU" sz="2400" dirty="0"/>
              <a:t>of the first machine and </a:t>
            </a:r>
            <a:r>
              <a:rPr lang="en-AU" altLang="ru-RU" sz="2800" b="1" dirty="0" err="1"/>
              <a:t>q</a:t>
            </a:r>
            <a:r>
              <a:rPr lang="en-AU" altLang="ru-RU" sz="2800" b="1" baseline="-25000" dirty="0" err="1"/>
              <a:t>j</a:t>
            </a:r>
            <a:r>
              <a:rPr lang="en-AU" altLang="ru-RU" sz="2800" b="1" baseline="-25000" dirty="0"/>
              <a:t> </a:t>
            </a:r>
            <a:r>
              <a:rPr lang="en-AU" altLang="ru-RU" sz="2400" dirty="0"/>
              <a:t> of the second machine, we create a new state </a:t>
            </a:r>
            <a:r>
              <a:rPr lang="en-AU" altLang="ru-RU" sz="2800" b="1" dirty="0" err="1"/>
              <a:t>q</a:t>
            </a:r>
            <a:r>
              <a:rPr lang="en-AU" altLang="ru-RU" sz="2800" b="1" baseline="-25000" dirty="0" err="1"/>
              <a:t>ij</a:t>
            </a:r>
            <a:endParaRPr lang="en-AU" altLang="ru-RU" sz="2800" b="1" baseline="-25000" dirty="0"/>
          </a:p>
          <a:p>
            <a:pPr lvl="1"/>
            <a:r>
              <a:rPr lang="en-AU" altLang="ru-RU" sz="2400" dirty="0"/>
              <a:t>For input symbol </a:t>
            </a:r>
            <a:r>
              <a:rPr lang="en-AU" altLang="ru-RU" sz="2800" b="1" dirty="0"/>
              <a:t>a</a:t>
            </a:r>
            <a:r>
              <a:rPr lang="en-AU" altLang="ru-RU" sz="2400" dirty="0"/>
              <a:t>, if the first machine would transition to state </a:t>
            </a:r>
            <a:r>
              <a:rPr lang="en-AU" altLang="ru-RU" sz="2800" b="1" dirty="0" err="1"/>
              <a:t>q</a:t>
            </a:r>
            <a:r>
              <a:rPr lang="en-AU" altLang="ru-RU" sz="2800" b="1" baseline="-25000" dirty="0" err="1"/>
              <a:t>n</a:t>
            </a:r>
            <a:r>
              <a:rPr lang="en-AU" altLang="ru-RU" sz="2400" dirty="0"/>
              <a:t> and the second machine would transition to </a:t>
            </a:r>
            <a:r>
              <a:rPr lang="en-AU" altLang="ru-RU" sz="2800" b="1" dirty="0" err="1"/>
              <a:t>q</a:t>
            </a:r>
            <a:r>
              <a:rPr lang="en-AU" altLang="ru-RU" sz="2800" b="1" baseline="-25000" dirty="0" err="1"/>
              <a:t>m</a:t>
            </a:r>
            <a:r>
              <a:rPr lang="en-AU" altLang="ru-RU" sz="2400" dirty="0"/>
              <a:t>  the new machine would transition to </a:t>
            </a:r>
            <a:r>
              <a:rPr lang="en-AU" altLang="ru-RU" sz="2800" b="1" dirty="0" err="1"/>
              <a:t>q</a:t>
            </a:r>
            <a:r>
              <a:rPr lang="en-AU" altLang="ru-RU" sz="2800" b="1" baseline="-25000" dirty="0" err="1"/>
              <a:t>nm</a:t>
            </a:r>
            <a:r>
              <a:rPr lang="en-AU" altLang="ru-RU" sz="2400" dirty="0"/>
              <a:t>.</a:t>
            </a:r>
          </a:p>
          <a:p>
            <a:endParaRPr lang="en-AU" altLang="ru-RU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Footer Placeholder 4">
            <a:extLst>
              <a:ext uri="{FF2B5EF4-FFF2-40B4-BE49-F238E27FC236}">
                <a16:creationId xmlns:a16="http://schemas.microsoft.com/office/drawing/2014/main" id="{C1816162-944E-404C-B492-50EC06FC8A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ru-RU" sz="800"/>
              <a:t>BİL711  Natural Language Processing</a:t>
            </a:r>
          </a:p>
        </p:txBody>
      </p:sp>
      <p:sp>
        <p:nvSpPr>
          <p:cNvPr id="27651" name="Slide Number Placeholder 5">
            <a:extLst>
              <a:ext uri="{FF2B5EF4-FFF2-40B4-BE49-F238E27FC236}">
                <a16:creationId xmlns:a16="http://schemas.microsoft.com/office/drawing/2014/main" id="{7DD3D0B0-D2F9-4A9A-96B5-9A3BCED2B6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7A6888D5-A938-47CD-AA6B-B6EB12467430}" type="slidenum">
              <a:rPr lang="en-US" altLang="ru-RU" sz="800"/>
              <a:pPr/>
              <a:t>23</a:t>
            </a:fld>
            <a:endParaRPr lang="en-US" altLang="ru-RU" sz="800"/>
          </a:p>
        </p:txBody>
      </p:sp>
      <p:sp>
        <p:nvSpPr>
          <p:cNvPr id="27652" name="Rectangle 2">
            <a:extLst>
              <a:ext uri="{FF2B5EF4-FFF2-40B4-BE49-F238E27FC236}">
                <a16:creationId xmlns:a16="http://schemas.microsoft.com/office/drawing/2014/main" id="{AE03361C-2451-46B1-A8FB-F83E951A4CE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466282" y="379356"/>
            <a:ext cx="9601200" cy="908108"/>
          </a:xfrm>
        </p:spPr>
        <p:txBody>
          <a:bodyPr/>
          <a:lstStyle/>
          <a:p>
            <a:pPr algn="ctr"/>
            <a:r>
              <a:rPr lang="en-AU" altLang="ru-RU" dirty="0">
                <a:solidFill>
                  <a:srgbClr val="00B050"/>
                </a:solidFill>
              </a:rPr>
              <a:t>Composition</a:t>
            </a:r>
          </a:p>
        </p:txBody>
      </p:sp>
      <p:sp>
        <p:nvSpPr>
          <p:cNvPr id="27653" name="Rectangle 3">
            <a:extLst>
              <a:ext uri="{FF2B5EF4-FFF2-40B4-BE49-F238E27FC236}">
                <a16:creationId xmlns:a16="http://schemas.microsoft.com/office/drawing/2014/main" id="{373F8EA7-9D66-4D6A-AEEB-AF8D1A69F4C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371600" y="1989136"/>
            <a:ext cx="9601200" cy="3581400"/>
          </a:xfrm>
        </p:spPr>
        <p:txBody>
          <a:bodyPr/>
          <a:lstStyle/>
          <a:p>
            <a:r>
              <a:rPr lang="en-AU" altLang="ru-RU" dirty="0"/>
              <a:t>Cascade can turn out to be somewhat pain.</a:t>
            </a:r>
          </a:p>
          <a:p>
            <a:pPr lvl="1"/>
            <a:r>
              <a:rPr lang="en-AU" altLang="ru-RU" dirty="0"/>
              <a:t>it is hard to manage all tapes</a:t>
            </a:r>
          </a:p>
          <a:p>
            <a:pPr lvl="1"/>
            <a:r>
              <a:rPr lang="en-AU" altLang="ru-RU" dirty="0"/>
              <a:t>it fails to take advantage of restricting power of the machines </a:t>
            </a:r>
          </a:p>
          <a:p>
            <a:r>
              <a:rPr lang="en-AU" altLang="ru-RU" dirty="0"/>
              <a:t>So, it is better to compile the cascade into a single large machine.</a:t>
            </a:r>
          </a:p>
          <a:p>
            <a:r>
              <a:rPr lang="en-AU" altLang="ru-RU" dirty="0"/>
              <a:t>Create a new state (</a:t>
            </a:r>
            <a:r>
              <a:rPr lang="en-AU" altLang="ru-RU" dirty="0" err="1"/>
              <a:t>x,y</a:t>
            </a:r>
            <a:r>
              <a:rPr lang="en-AU" altLang="ru-RU" dirty="0"/>
              <a:t>) for every pair of states x є Q</a:t>
            </a:r>
            <a:r>
              <a:rPr lang="en-AU" altLang="ru-RU" baseline="-25000" dirty="0"/>
              <a:t>1</a:t>
            </a:r>
            <a:r>
              <a:rPr lang="en-AU" altLang="ru-RU" dirty="0"/>
              <a:t> and y є Q</a:t>
            </a:r>
            <a:r>
              <a:rPr lang="en-AU" altLang="ru-RU" baseline="-25000" dirty="0"/>
              <a:t>2</a:t>
            </a:r>
            <a:r>
              <a:rPr lang="en-AU" altLang="ru-RU" dirty="0"/>
              <a:t>.          The transition function of composition will be defined as follows:</a:t>
            </a:r>
          </a:p>
          <a:p>
            <a:pPr>
              <a:buFontTx/>
              <a:buNone/>
            </a:pPr>
            <a:r>
              <a:rPr lang="en-AU" altLang="ru-RU" dirty="0"/>
              <a:t>	</a:t>
            </a:r>
            <a:r>
              <a:rPr lang="en-AU" altLang="ru-RU" b="1" dirty="0"/>
              <a:t>δ((</a:t>
            </a:r>
            <a:r>
              <a:rPr lang="en-AU" altLang="ru-RU" b="1" dirty="0" err="1"/>
              <a:t>x,y</a:t>
            </a:r>
            <a:r>
              <a:rPr lang="en-AU" altLang="ru-RU" b="1" dirty="0"/>
              <a:t>),</a:t>
            </a:r>
            <a:r>
              <a:rPr lang="en-AU" altLang="ru-RU" b="1" dirty="0" err="1"/>
              <a:t>i:o</a:t>
            </a:r>
            <a:r>
              <a:rPr lang="en-AU" altLang="ru-RU" b="1" dirty="0"/>
              <a:t>) =  (</a:t>
            </a:r>
            <a:r>
              <a:rPr lang="en-AU" altLang="ru-RU" b="1" dirty="0" err="1"/>
              <a:t>v,z</a:t>
            </a:r>
            <a:r>
              <a:rPr lang="en-AU" altLang="ru-RU" b="1" dirty="0"/>
              <a:t>) if</a:t>
            </a:r>
          </a:p>
          <a:p>
            <a:pPr>
              <a:buFontTx/>
              <a:buNone/>
            </a:pPr>
            <a:r>
              <a:rPr lang="en-AU" altLang="ru-RU" b="1" dirty="0"/>
              <a:t>		there exists c such that δ</a:t>
            </a:r>
            <a:r>
              <a:rPr lang="en-AU" altLang="ru-RU" b="1" baseline="-25000" dirty="0"/>
              <a:t>1</a:t>
            </a:r>
            <a:r>
              <a:rPr lang="en-AU" altLang="ru-RU" b="1" dirty="0"/>
              <a:t>(</a:t>
            </a:r>
            <a:r>
              <a:rPr lang="en-AU" altLang="ru-RU" b="1" dirty="0" err="1"/>
              <a:t>x,i:c</a:t>
            </a:r>
            <a:r>
              <a:rPr lang="en-AU" altLang="ru-RU" b="1" dirty="0"/>
              <a:t>) =  v  and  δ</a:t>
            </a:r>
            <a:r>
              <a:rPr lang="en-AU" altLang="ru-RU" b="1" baseline="-25000" dirty="0"/>
              <a:t>2</a:t>
            </a:r>
            <a:r>
              <a:rPr lang="en-AU" altLang="ru-RU" b="1" dirty="0"/>
              <a:t>(</a:t>
            </a:r>
            <a:r>
              <a:rPr lang="en-AU" altLang="ru-RU" b="1" dirty="0" err="1"/>
              <a:t>y,c:o</a:t>
            </a:r>
            <a:r>
              <a:rPr lang="en-AU" altLang="ru-RU" b="1" dirty="0"/>
              <a:t>) =  z</a:t>
            </a:r>
          </a:p>
        </p:txBody>
      </p:sp>
      <p:pic>
        <p:nvPicPr>
          <p:cNvPr id="27654" name="Picture 4">
            <a:extLst>
              <a:ext uri="{FF2B5EF4-FFF2-40B4-BE49-F238E27FC236}">
                <a16:creationId xmlns:a16="http://schemas.microsoft.com/office/drawing/2014/main" id="{EF78378E-6A87-4091-AAD8-B1242984395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66282" y="5363815"/>
            <a:ext cx="7777162" cy="998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A3BD02D-D34B-41F6-B220-89DD718147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14212" y="2564934"/>
            <a:ext cx="9601200" cy="950053"/>
          </a:xfrm>
        </p:spPr>
        <p:txBody>
          <a:bodyPr>
            <a:normAutofit/>
          </a:bodyPr>
          <a:lstStyle/>
          <a:p>
            <a:pPr algn="ctr"/>
            <a:r>
              <a:rPr lang="en-US" sz="5400" dirty="0">
                <a:solidFill>
                  <a:srgbClr val="00B050"/>
                </a:solidFill>
              </a:rPr>
              <a:t>Thanks for attention</a:t>
            </a:r>
            <a:endParaRPr lang="ru-RU" sz="54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22177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B1500DE-1D34-41CE-83DC-196BD4ADDA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434131"/>
            <a:ext cx="9601200" cy="740328"/>
          </a:xfrm>
        </p:spPr>
        <p:txBody>
          <a:bodyPr/>
          <a:lstStyle/>
          <a:p>
            <a:pPr algn="ctr"/>
            <a:r>
              <a:rPr lang="en-US" altLang="ru-RU" dirty="0">
                <a:solidFill>
                  <a:srgbClr val="00B050"/>
                </a:solidFill>
              </a:rPr>
              <a:t>English Inflectional Morphology</a:t>
            </a:r>
            <a:endParaRPr lang="ru-RU" dirty="0">
              <a:solidFill>
                <a:srgbClr val="00B050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762C079-DC42-4C83-81F1-4D8ED2D473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638299"/>
            <a:ext cx="9601200" cy="4317883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90000"/>
              </a:lnSpc>
            </a:pPr>
            <a:r>
              <a:rPr lang="en-US" altLang="ru-RU" dirty="0"/>
              <a:t>Nouns have simple inflectional morphology</a:t>
            </a:r>
            <a:r>
              <a:rPr lang="tr-TR" altLang="ru-RU" dirty="0"/>
              <a:t>.</a:t>
            </a:r>
          </a:p>
          <a:p>
            <a:pPr lvl="1">
              <a:lnSpc>
                <a:spcPct val="90000"/>
              </a:lnSpc>
            </a:pPr>
            <a:r>
              <a:rPr lang="en-US" altLang="ru-RU" dirty="0"/>
              <a:t>plural --   cat / cats</a:t>
            </a:r>
          </a:p>
          <a:p>
            <a:pPr lvl="1">
              <a:lnSpc>
                <a:spcPct val="90000"/>
              </a:lnSpc>
            </a:pPr>
            <a:r>
              <a:rPr lang="en-US" altLang="ru-RU" dirty="0"/>
              <a:t>possessive --  John / John’s</a:t>
            </a:r>
          </a:p>
          <a:p>
            <a:pPr>
              <a:lnSpc>
                <a:spcPct val="90000"/>
              </a:lnSpc>
            </a:pPr>
            <a:r>
              <a:rPr lang="en-US" altLang="ru-RU" dirty="0"/>
              <a:t>Verbs have slightly more complex inflectional, but still relatively simple inflectional morphology.</a:t>
            </a:r>
          </a:p>
          <a:p>
            <a:pPr lvl="1">
              <a:lnSpc>
                <a:spcPct val="90000"/>
              </a:lnSpc>
            </a:pPr>
            <a:r>
              <a:rPr lang="en-US" altLang="ru-RU" dirty="0"/>
              <a:t>past form --   walk / walked</a:t>
            </a:r>
          </a:p>
          <a:p>
            <a:pPr lvl="1">
              <a:lnSpc>
                <a:spcPct val="90000"/>
              </a:lnSpc>
            </a:pPr>
            <a:r>
              <a:rPr lang="en-US" altLang="ru-RU" dirty="0"/>
              <a:t>past participle form --  walk / walked</a:t>
            </a:r>
          </a:p>
          <a:p>
            <a:pPr lvl="1">
              <a:lnSpc>
                <a:spcPct val="90000"/>
              </a:lnSpc>
            </a:pPr>
            <a:r>
              <a:rPr lang="en-US" altLang="ru-RU" dirty="0"/>
              <a:t>gerund --  walk / walking</a:t>
            </a:r>
          </a:p>
          <a:p>
            <a:pPr lvl="1">
              <a:lnSpc>
                <a:spcPct val="90000"/>
              </a:lnSpc>
            </a:pPr>
            <a:r>
              <a:rPr lang="en-US" altLang="ru-RU" dirty="0"/>
              <a:t>singular third person --  walk / walks</a:t>
            </a:r>
          </a:p>
          <a:p>
            <a:pPr>
              <a:lnSpc>
                <a:spcPct val="90000"/>
              </a:lnSpc>
            </a:pPr>
            <a:r>
              <a:rPr lang="en-US" altLang="ru-RU" dirty="0"/>
              <a:t>Verbs can be categorized as: </a:t>
            </a:r>
          </a:p>
          <a:p>
            <a:pPr lvl="1">
              <a:lnSpc>
                <a:spcPct val="90000"/>
              </a:lnSpc>
            </a:pPr>
            <a:r>
              <a:rPr lang="en-US" altLang="ru-RU" dirty="0"/>
              <a:t>main verbs</a:t>
            </a:r>
          </a:p>
          <a:p>
            <a:pPr lvl="1">
              <a:lnSpc>
                <a:spcPct val="90000"/>
              </a:lnSpc>
            </a:pPr>
            <a:r>
              <a:rPr lang="en-US" altLang="ru-RU" dirty="0"/>
              <a:t>modal verbs --  can, will, should</a:t>
            </a:r>
          </a:p>
          <a:p>
            <a:pPr lvl="1">
              <a:lnSpc>
                <a:spcPct val="90000"/>
              </a:lnSpc>
            </a:pPr>
            <a:r>
              <a:rPr lang="en-US" altLang="ru-RU" dirty="0"/>
              <a:t>primary verbs --  be, have, do</a:t>
            </a:r>
          </a:p>
          <a:p>
            <a:pPr>
              <a:lnSpc>
                <a:spcPct val="90000"/>
              </a:lnSpc>
            </a:pPr>
            <a:r>
              <a:rPr lang="en-US" altLang="ru-RU" dirty="0"/>
              <a:t>Regular and irregular verbs:  </a:t>
            </a:r>
            <a:r>
              <a:rPr lang="en-US" altLang="ru-RU" sz="1800" dirty="0"/>
              <a:t>walk / walked  --  go / went</a:t>
            </a:r>
            <a:endParaRPr lang="en-US" alt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886623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D6A8BE8-CEB5-41FC-83A2-A33CE4AA23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757106"/>
          </a:xfrm>
        </p:spPr>
        <p:txBody>
          <a:bodyPr/>
          <a:lstStyle/>
          <a:p>
            <a:pPr algn="ctr"/>
            <a:r>
              <a:rPr lang="en-US" altLang="ru-RU" dirty="0">
                <a:solidFill>
                  <a:srgbClr val="00B050"/>
                </a:solidFill>
              </a:rPr>
              <a:t>English Derivational Morphology</a:t>
            </a:r>
            <a:endParaRPr lang="ru-RU" dirty="0">
              <a:solidFill>
                <a:srgbClr val="00B050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AC78C89-6386-4B15-A907-4C250A9C8C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958828"/>
            <a:ext cx="9601200" cy="3988965"/>
          </a:xfrm>
        </p:spPr>
        <p:txBody>
          <a:bodyPr>
            <a:normAutofit/>
          </a:bodyPr>
          <a:lstStyle/>
          <a:p>
            <a:r>
              <a:rPr lang="en-US" altLang="ru-RU" dirty="0"/>
              <a:t>Some English derivational affixes</a:t>
            </a:r>
          </a:p>
          <a:p>
            <a:pPr lvl="1"/>
            <a:r>
              <a:rPr lang="en-US" altLang="ru-RU" sz="2400" dirty="0"/>
              <a:t>-</a:t>
            </a:r>
            <a:r>
              <a:rPr lang="en-US" altLang="ru-RU" sz="2400" dirty="0" err="1"/>
              <a:t>ation</a:t>
            </a:r>
            <a:r>
              <a:rPr lang="en-US" altLang="ru-RU" sz="2400" dirty="0"/>
              <a:t> :  transport / transportation</a:t>
            </a:r>
          </a:p>
          <a:p>
            <a:pPr lvl="1"/>
            <a:r>
              <a:rPr lang="en-US" altLang="ru-RU" sz="2400" dirty="0"/>
              <a:t>-</a:t>
            </a:r>
            <a:r>
              <a:rPr lang="en-US" altLang="ru-RU" sz="2400" dirty="0" err="1"/>
              <a:t>er</a:t>
            </a:r>
            <a:r>
              <a:rPr lang="en-US" altLang="ru-RU" sz="2400" dirty="0"/>
              <a:t> : kill / killer</a:t>
            </a:r>
          </a:p>
          <a:p>
            <a:pPr lvl="1"/>
            <a:r>
              <a:rPr lang="en-US" altLang="ru-RU" sz="2400" dirty="0"/>
              <a:t>-ness :  fuzzy / fuzziness</a:t>
            </a:r>
          </a:p>
          <a:p>
            <a:pPr lvl="1"/>
            <a:r>
              <a:rPr lang="en-US" altLang="ru-RU" sz="2400" dirty="0"/>
              <a:t>-al :  computation / computational</a:t>
            </a:r>
          </a:p>
          <a:p>
            <a:pPr lvl="1"/>
            <a:r>
              <a:rPr lang="en-US" altLang="ru-RU" sz="2400" dirty="0"/>
              <a:t>-able :  break / breakable</a:t>
            </a:r>
          </a:p>
          <a:p>
            <a:pPr lvl="1"/>
            <a:r>
              <a:rPr lang="en-US" altLang="ru-RU" sz="2400" dirty="0"/>
              <a:t>-less :  help / helpless</a:t>
            </a:r>
          </a:p>
          <a:p>
            <a:pPr lvl="1"/>
            <a:r>
              <a:rPr lang="en-US" altLang="ru-RU" sz="2400" dirty="0"/>
              <a:t>un :  do / undo</a:t>
            </a:r>
          </a:p>
          <a:p>
            <a:pPr lvl="1"/>
            <a:r>
              <a:rPr lang="en-US" altLang="ru-RU" sz="2400" dirty="0"/>
              <a:t>re :  try / retry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348340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4CB6E7A-F336-4020-B969-43C682C658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501242"/>
            <a:ext cx="9601200" cy="740328"/>
          </a:xfrm>
        </p:spPr>
        <p:txBody>
          <a:bodyPr/>
          <a:lstStyle/>
          <a:p>
            <a:pPr algn="ctr"/>
            <a:r>
              <a:rPr lang="en-US" altLang="ru-RU" dirty="0">
                <a:solidFill>
                  <a:srgbClr val="00B050"/>
                </a:solidFill>
              </a:rPr>
              <a:t>Morphological Parsing</a:t>
            </a:r>
            <a:endParaRPr lang="ru-RU" dirty="0">
              <a:solidFill>
                <a:srgbClr val="00B050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3EAC36D-4B4E-4B22-91FF-B75AA9B181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547767"/>
            <a:ext cx="9601200" cy="4441971"/>
          </a:xfrm>
        </p:spPr>
        <p:txBody>
          <a:bodyPr>
            <a:normAutofit lnSpcReduction="10000"/>
          </a:bodyPr>
          <a:lstStyle/>
          <a:p>
            <a:r>
              <a:rPr lang="en-US" altLang="ru-RU" dirty="0"/>
              <a:t>Morphological parsing is to find the lexical form of a word  from its surface form.</a:t>
            </a:r>
          </a:p>
          <a:p>
            <a:pPr lvl="1"/>
            <a:r>
              <a:rPr lang="en-US" altLang="ru-RU" dirty="0"/>
              <a:t>cats  --  cat +N +PLU</a:t>
            </a:r>
          </a:p>
          <a:p>
            <a:pPr lvl="1"/>
            <a:r>
              <a:rPr lang="en-US" altLang="ru-RU" dirty="0"/>
              <a:t>cat  -- cat +N +SG</a:t>
            </a:r>
          </a:p>
          <a:p>
            <a:pPr lvl="1"/>
            <a:r>
              <a:rPr lang="en-US" altLang="ru-RU" dirty="0"/>
              <a:t>goose  --  goose +N +SG  or  goose +V</a:t>
            </a:r>
          </a:p>
          <a:p>
            <a:pPr lvl="1"/>
            <a:r>
              <a:rPr lang="en-US" altLang="ru-RU" dirty="0"/>
              <a:t>geese  --  goose +N +PLU</a:t>
            </a:r>
          </a:p>
          <a:p>
            <a:pPr lvl="1"/>
            <a:r>
              <a:rPr lang="en-US" altLang="ru-RU" dirty="0"/>
              <a:t>gooses  --  goose +V +3SG</a:t>
            </a:r>
          </a:p>
          <a:p>
            <a:pPr lvl="1"/>
            <a:r>
              <a:rPr lang="en-US" altLang="ru-RU" dirty="0"/>
              <a:t>catch  --  catch +V</a:t>
            </a:r>
          </a:p>
          <a:p>
            <a:pPr lvl="1"/>
            <a:r>
              <a:rPr lang="en-US" altLang="ru-RU" dirty="0"/>
              <a:t>caught  --  catch +V +PAST  or  catch +V +PP</a:t>
            </a:r>
          </a:p>
          <a:p>
            <a:pPr lvl="1"/>
            <a:r>
              <a:rPr lang="en-US" altLang="ru-RU" dirty="0" err="1"/>
              <a:t>geliyorum</a:t>
            </a:r>
            <a:r>
              <a:rPr lang="en-US" altLang="ru-RU" dirty="0"/>
              <a:t>  --  gel +V +PROG +1SG</a:t>
            </a:r>
          </a:p>
          <a:p>
            <a:pPr lvl="1"/>
            <a:r>
              <a:rPr lang="en-US" altLang="ru-RU" dirty="0" err="1"/>
              <a:t>masalardan</a:t>
            </a:r>
            <a:r>
              <a:rPr lang="en-US" altLang="ru-RU" dirty="0"/>
              <a:t>  --  masa +N +PLU +ABL</a:t>
            </a:r>
          </a:p>
          <a:p>
            <a:r>
              <a:rPr lang="en-US" altLang="ru-RU" dirty="0"/>
              <a:t>There can be more than one lexical level representation  for a given word. (ambiguity)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400989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7F07F52-3162-4854-A83A-89739E42F4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765495"/>
          </a:xfrm>
        </p:spPr>
        <p:txBody>
          <a:bodyPr/>
          <a:lstStyle/>
          <a:p>
            <a:pPr algn="ctr"/>
            <a:r>
              <a:rPr lang="en-US" altLang="ru-RU" dirty="0">
                <a:solidFill>
                  <a:srgbClr val="00B050"/>
                </a:solidFill>
              </a:rPr>
              <a:t>Parts of A Morphological Processor</a:t>
            </a:r>
            <a:endParaRPr lang="ru-RU" dirty="0">
              <a:solidFill>
                <a:srgbClr val="00B050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8DAACC4-356A-4D54-A83E-F9F1367018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707158"/>
            <a:ext cx="9601200" cy="4358081"/>
          </a:xfrm>
        </p:spPr>
        <p:txBody>
          <a:bodyPr/>
          <a:lstStyle/>
          <a:p>
            <a:r>
              <a:rPr lang="en-US" altLang="ru-RU" dirty="0"/>
              <a:t>For a morphological processor, we need at least followings:</a:t>
            </a:r>
          </a:p>
          <a:p>
            <a:r>
              <a:rPr lang="en-US" altLang="ru-RU" b="1" dirty="0"/>
              <a:t>Lexicon</a:t>
            </a:r>
            <a:r>
              <a:rPr lang="en-US" altLang="ru-RU" dirty="0"/>
              <a:t> : The list of stems and affixes together with basic information about them such as their main categories (noun, verb, adjective, …)  and their sub-categories (regular noun, irregular noun, …).</a:t>
            </a:r>
          </a:p>
          <a:p>
            <a:r>
              <a:rPr lang="en-US" altLang="ru-RU" b="1" dirty="0" err="1"/>
              <a:t>Morphotactics</a:t>
            </a:r>
            <a:r>
              <a:rPr lang="en-US" altLang="ru-RU" dirty="0"/>
              <a:t> : The model of morpheme ordering that explains which  classes of morphemes can follow other classes of morphemes inside  a word. </a:t>
            </a:r>
          </a:p>
          <a:p>
            <a:r>
              <a:rPr lang="en-US" altLang="ru-RU" b="1" dirty="0"/>
              <a:t>Orthographic Rules (Spelling Rules)</a:t>
            </a:r>
            <a:r>
              <a:rPr lang="en-US" altLang="ru-RU" dirty="0"/>
              <a:t> : These spelling rules are used  to model changes that occur in a word (normally when two morphemes combine).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28334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5279A13-A407-4530-93D0-3905FE90B2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16241"/>
            <a:ext cx="9601200" cy="748717"/>
          </a:xfrm>
        </p:spPr>
        <p:txBody>
          <a:bodyPr/>
          <a:lstStyle/>
          <a:p>
            <a:pPr algn="ctr"/>
            <a:r>
              <a:rPr lang="en-US" altLang="ru-RU" dirty="0">
                <a:solidFill>
                  <a:srgbClr val="00B050"/>
                </a:solidFill>
              </a:rPr>
              <a:t>Lexicon</a:t>
            </a:r>
            <a:endParaRPr lang="ru-RU" dirty="0">
              <a:solidFill>
                <a:srgbClr val="00B050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E4B522E-831D-45C2-8156-E1CE57FB8C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63879" y="1638300"/>
            <a:ext cx="9601200" cy="4015880"/>
          </a:xfrm>
        </p:spPr>
        <p:txBody>
          <a:bodyPr/>
          <a:lstStyle/>
          <a:p>
            <a:r>
              <a:rPr lang="en-US" altLang="ru-RU" dirty="0"/>
              <a:t>A lexicon is a repository for words (stems).</a:t>
            </a:r>
          </a:p>
          <a:p>
            <a:r>
              <a:rPr lang="en-US" altLang="ru-RU" dirty="0"/>
              <a:t>They are grouped according to their main categories.</a:t>
            </a:r>
          </a:p>
          <a:p>
            <a:pPr lvl="1"/>
            <a:r>
              <a:rPr lang="en-US" altLang="ru-RU" dirty="0"/>
              <a:t>noun, verb, adjective, adverb, …</a:t>
            </a:r>
          </a:p>
          <a:p>
            <a:r>
              <a:rPr lang="en-US" altLang="ru-RU" dirty="0"/>
              <a:t>They may be also divided into sub-categories.</a:t>
            </a:r>
          </a:p>
          <a:p>
            <a:pPr lvl="1"/>
            <a:r>
              <a:rPr lang="en-US" altLang="ru-RU" dirty="0"/>
              <a:t>regular-nouns, irregular-singular nouns, irregular-plural nouns, …</a:t>
            </a:r>
          </a:p>
          <a:p>
            <a:r>
              <a:rPr lang="en-US" altLang="ru-RU" dirty="0"/>
              <a:t>The simplest way to create a morphological parser, put all possible words (together with its inflections) into a lexicon. </a:t>
            </a:r>
          </a:p>
          <a:p>
            <a:pPr lvl="1"/>
            <a:r>
              <a:rPr lang="en-US" altLang="ru-RU" dirty="0"/>
              <a:t>We do not this  because their numbers are huge (</a:t>
            </a:r>
            <a:r>
              <a:rPr lang="en-US" altLang="ru-RU" dirty="0" err="1"/>
              <a:t>theoratically</a:t>
            </a:r>
            <a:r>
              <a:rPr lang="en-US" altLang="ru-RU" dirty="0"/>
              <a:t> for Turkish, </a:t>
            </a:r>
          </a:p>
          <a:p>
            <a:pPr lvl="1">
              <a:buFontTx/>
              <a:buNone/>
            </a:pPr>
            <a:r>
              <a:rPr lang="en-US" altLang="ru-RU" dirty="0"/>
              <a:t>	it is infinite)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393062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Rectangle 2">
            <a:extLst>
              <a:ext uri="{FF2B5EF4-FFF2-40B4-BE49-F238E27FC236}">
                <a16:creationId xmlns:a16="http://schemas.microsoft.com/office/drawing/2014/main" id="{59D00396-9F1D-46E3-8367-5D6139EC34B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371600" y="685800"/>
            <a:ext cx="9601200" cy="838200"/>
          </a:xfrm>
        </p:spPr>
        <p:txBody>
          <a:bodyPr/>
          <a:lstStyle/>
          <a:p>
            <a:pPr algn="ctr"/>
            <a:r>
              <a:rPr lang="en-US" altLang="ru-RU" dirty="0" err="1">
                <a:solidFill>
                  <a:srgbClr val="00B050"/>
                </a:solidFill>
              </a:rPr>
              <a:t>Morphotactics</a:t>
            </a:r>
            <a:endParaRPr lang="en-US" altLang="ru-RU" dirty="0">
              <a:solidFill>
                <a:srgbClr val="00B050"/>
              </a:solidFill>
            </a:endParaRPr>
          </a:p>
        </p:txBody>
      </p:sp>
      <p:sp>
        <p:nvSpPr>
          <p:cNvPr id="12293" name="Rectangle 3">
            <a:extLst>
              <a:ext uri="{FF2B5EF4-FFF2-40B4-BE49-F238E27FC236}">
                <a16:creationId xmlns:a16="http://schemas.microsoft.com/office/drawing/2014/main" id="{BEB9B667-2BB4-4E5C-A7FA-F733A184914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377114" y="1630659"/>
            <a:ext cx="9601200" cy="2765685"/>
          </a:xfrm>
        </p:spPr>
        <p:txBody>
          <a:bodyPr>
            <a:normAutofit fontScale="85000" lnSpcReduction="20000"/>
          </a:bodyPr>
          <a:lstStyle/>
          <a:p>
            <a:r>
              <a:rPr lang="en-US" altLang="ru-RU" dirty="0"/>
              <a:t>Which morphemes can follow which morphemes.</a:t>
            </a:r>
          </a:p>
          <a:p>
            <a:pPr>
              <a:buFontTx/>
              <a:buNone/>
            </a:pPr>
            <a:r>
              <a:rPr lang="en-US" altLang="ru-RU" dirty="0"/>
              <a:t>Lexicon:</a:t>
            </a:r>
          </a:p>
          <a:p>
            <a:pPr>
              <a:buFontTx/>
              <a:buNone/>
            </a:pPr>
            <a:r>
              <a:rPr lang="en-US" altLang="ru-RU" dirty="0"/>
              <a:t>	</a:t>
            </a:r>
            <a:r>
              <a:rPr lang="en-US" altLang="ru-RU" u="sng" dirty="0"/>
              <a:t>regular-noun</a:t>
            </a:r>
            <a:r>
              <a:rPr lang="en-US" altLang="ru-RU" dirty="0"/>
              <a:t>   		</a:t>
            </a:r>
            <a:r>
              <a:rPr lang="en-US" altLang="ru-RU" u="sng" dirty="0"/>
              <a:t>irregular-pl-noun</a:t>
            </a:r>
            <a:r>
              <a:rPr lang="en-US" altLang="ru-RU" dirty="0"/>
              <a:t> 		</a:t>
            </a:r>
            <a:r>
              <a:rPr lang="en-US" altLang="ru-RU" u="sng" dirty="0" err="1"/>
              <a:t>irreg</a:t>
            </a:r>
            <a:r>
              <a:rPr lang="en-US" altLang="ru-RU" u="sng" dirty="0"/>
              <a:t>-sg-noun</a:t>
            </a:r>
            <a:r>
              <a:rPr lang="en-US" altLang="ru-RU" dirty="0"/>
              <a:t>	 </a:t>
            </a:r>
            <a:r>
              <a:rPr lang="en-US" altLang="ru-RU" u="sng" dirty="0"/>
              <a:t>plural</a:t>
            </a:r>
            <a:endParaRPr lang="en-US" altLang="ru-RU" dirty="0"/>
          </a:p>
          <a:p>
            <a:pPr>
              <a:buFontTx/>
              <a:buNone/>
            </a:pPr>
            <a:r>
              <a:rPr lang="en-US" altLang="ru-RU" sz="1800" dirty="0"/>
              <a:t>		fox		    geese			goose		    -s</a:t>
            </a:r>
          </a:p>
          <a:p>
            <a:pPr>
              <a:buFontTx/>
              <a:buNone/>
            </a:pPr>
            <a:r>
              <a:rPr lang="en-US" altLang="ru-RU" sz="1800" dirty="0"/>
              <a:t>		cat		    sheep			sheep	</a:t>
            </a:r>
          </a:p>
          <a:p>
            <a:pPr>
              <a:buFontTx/>
              <a:buNone/>
            </a:pPr>
            <a:r>
              <a:rPr lang="en-US" altLang="ru-RU" sz="1800" dirty="0"/>
              <a:t>		dog		    mice 			mouse</a:t>
            </a:r>
          </a:p>
          <a:p>
            <a:endParaRPr lang="en-US" altLang="ru-RU" dirty="0"/>
          </a:p>
          <a:p>
            <a:r>
              <a:rPr lang="en-US" altLang="ru-RU" dirty="0"/>
              <a:t>Simple English Nominal Inflection (Morphotactic Rules)</a:t>
            </a:r>
          </a:p>
          <a:p>
            <a:endParaRPr lang="en-US" altLang="ru-RU" sz="1800" dirty="0"/>
          </a:p>
        </p:txBody>
      </p:sp>
      <p:sp>
        <p:nvSpPr>
          <p:cNvPr id="12294" name="Oval 4">
            <a:extLst>
              <a:ext uri="{FF2B5EF4-FFF2-40B4-BE49-F238E27FC236}">
                <a16:creationId xmlns:a16="http://schemas.microsoft.com/office/drawing/2014/main" id="{FEAEC4F7-117B-495B-83A6-F9DC4F6D9E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30525" y="5105400"/>
            <a:ext cx="774700" cy="8382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tr-TR" altLang="ru-RU"/>
          </a:p>
        </p:txBody>
      </p:sp>
      <p:grpSp>
        <p:nvGrpSpPr>
          <p:cNvPr id="12295" name="Group 5">
            <a:extLst>
              <a:ext uri="{FF2B5EF4-FFF2-40B4-BE49-F238E27FC236}">
                <a16:creationId xmlns:a16="http://schemas.microsoft.com/office/drawing/2014/main" id="{AED5D4EF-6D22-44E5-A135-472E851BFFC1}"/>
              </a:ext>
            </a:extLst>
          </p:cNvPr>
          <p:cNvGrpSpPr>
            <a:grpSpLocks/>
          </p:cNvGrpSpPr>
          <p:nvPr/>
        </p:nvGrpSpPr>
        <p:grpSpPr bwMode="auto">
          <a:xfrm>
            <a:off x="4689476" y="4495800"/>
            <a:ext cx="773113" cy="838200"/>
            <a:chOff x="1536" y="2304"/>
            <a:chExt cx="528" cy="528"/>
          </a:xfrm>
        </p:grpSpPr>
        <p:sp>
          <p:nvSpPr>
            <p:cNvPr id="12311" name="Oval 6">
              <a:extLst>
                <a:ext uri="{FF2B5EF4-FFF2-40B4-BE49-F238E27FC236}">
                  <a16:creationId xmlns:a16="http://schemas.microsoft.com/office/drawing/2014/main" id="{B78A3731-D94C-45AB-AFEF-73EE31B65EF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36" y="2304"/>
              <a:ext cx="528" cy="528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tr-TR" altLang="ru-RU"/>
            </a:p>
          </p:txBody>
        </p:sp>
        <p:sp>
          <p:nvSpPr>
            <p:cNvPr id="12312" name="Oval 7">
              <a:extLst>
                <a:ext uri="{FF2B5EF4-FFF2-40B4-BE49-F238E27FC236}">
                  <a16:creationId xmlns:a16="http://schemas.microsoft.com/office/drawing/2014/main" id="{508D692D-50F1-494A-849C-DC7EFDDDDBB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84" y="2352"/>
              <a:ext cx="432" cy="432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tr-TR" altLang="ru-RU"/>
            </a:p>
          </p:txBody>
        </p:sp>
      </p:grpSp>
      <p:grpSp>
        <p:nvGrpSpPr>
          <p:cNvPr id="12296" name="Group 8">
            <a:extLst>
              <a:ext uri="{FF2B5EF4-FFF2-40B4-BE49-F238E27FC236}">
                <a16:creationId xmlns:a16="http://schemas.microsoft.com/office/drawing/2014/main" id="{F0224428-2C4D-4D6B-AD1B-02DEF6F11720}"/>
              </a:ext>
            </a:extLst>
          </p:cNvPr>
          <p:cNvGrpSpPr>
            <a:grpSpLocks/>
          </p:cNvGrpSpPr>
          <p:nvPr/>
        </p:nvGrpSpPr>
        <p:grpSpPr bwMode="auto">
          <a:xfrm>
            <a:off x="6307138" y="5029200"/>
            <a:ext cx="773112" cy="838200"/>
            <a:chOff x="1536" y="2304"/>
            <a:chExt cx="528" cy="528"/>
          </a:xfrm>
        </p:grpSpPr>
        <p:sp>
          <p:nvSpPr>
            <p:cNvPr id="12309" name="Oval 9">
              <a:extLst>
                <a:ext uri="{FF2B5EF4-FFF2-40B4-BE49-F238E27FC236}">
                  <a16:creationId xmlns:a16="http://schemas.microsoft.com/office/drawing/2014/main" id="{14B26E8B-2C89-46DC-B134-01D1C2DE6B5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36" y="2304"/>
              <a:ext cx="528" cy="528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tr-TR" altLang="ru-RU"/>
            </a:p>
          </p:txBody>
        </p:sp>
        <p:sp>
          <p:nvSpPr>
            <p:cNvPr id="12310" name="Oval 10">
              <a:extLst>
                <a:ext uri="{FF2B5EF4-FFF2-40B4-BE49-F238E27FC236}">
                  <a16:creationId xmlns:a16="http://schemas.microsoft.com/office/drawing/2014/main" id="{C50DA2AF-6C74-4315-9E22-D5BAA66E9D8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84" y="2352"/>
              <a:ext cx="432" cy="432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tr-TR" altLang="ru-RU"/>
            </a:p>
          </p:txBody>
        </p:sp>
      </p:grpSp>
      <p:sp>
        <p:nvSpPr>
          <p:cNvPr id="12297" name="Line 11">
            <a:extLst>
              <a:ext uri="{FF2B5EF4-FFF2-40B4-BE49-F238E27FC236}">
                <a16:creationId xmlns:a16="http://schemas.microsoft.com/office/drawing/2014/main" id="{65C74EA7-386F-4D7C-8E90-A120C50D7903}"/>
              </a:ext>
            </a:extLst>
          </p:cNvPr>
          <p:cNvSpPr>
            <a:spLocks noChangeShapeType="1"/>
          </p:cNvSpPr>
          <p:nvPr/>
        </p:nvSpPr>
        <p:spPr bwMode="auto">
          <a:xfrm>
            <a:off x="2368551" y="5562600"/>
            <a:ext cx="5619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2298" name="Line 12">
            <a:extLst>
              <a:ext uri="{FF2B5EF4-FFF2-40B4-BE49-F238E27FC236}">
                <a16:creationId xmlns:a16="http://schemas.microsoft.com/office/drawing/2014/main" id="{4BE99111-E904-4FB4-B266-6C74B52F3F5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705225" y="5105400"/>
            <a:ext cx="98425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2299" name="Line 13">
            <a:extLst>
              <a:ext uri="{FF2B5EF4-FFF2-40B4-BE49-F238E27FC236}">
                <a16:creationId xmlns:a16="http://schemas.microsoft.com/office/drawing/2014/main" id="{36B2E00C-1BE8-4636-A650-022009690158}"/>
              </a:ext>
            </a:extLst>
          </p:cNvPr>
          <p:cNvSpPr>
            <a:spLocks noChangeShapeType="1"/>
          </p:cNvSpPr>
          <p:nvPr/>
        </p:nvSpPr>
        <p:spPr bwMode="auto">
          <a:xfrm>
            <a:off x="5462588" y="5029200"/>
            <a:ext cx="84455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2300" name="Line 14">
            <a:extLst>
              <a:ext uri="{FF2B5EF4-FFF2-40B4-BE49-F238E27FC236}">
                <a16:creationId xmlns:a16="http://schemas.microsoft.com/office/drawing/2014/main" id="{92B342A1-CBBF-4D38-96DA-4E95D50679EA}"/>
              </a:ext>
            </a:extLst>
          </p:cNvPr>
          <p:cNvSpPr>
            <a:spLocks noChangeShapeType="1"/>
          </p:cNvSpPr>
          <p:nvPr/>
        </p:nvSpPr>
        <p:spPr bwMode="auto">
          <a:xfrm>
            <a:off x="3705226" y="5638800"/>
            <a:ext cx="260191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2301" name="Line 15">
            <a:extLst>
              <a:ext uri="{FF2B5EF4-FFF2-40B4-BE49-F238E27FC236}">
                <a16:creationId xmlns:a16="http://schemas.microsoft.com/office/drawing/2014/main" id="{ECEB1F77-04E1-471E-B803-84E2C09CA0EF}"/>
              </a:ext>
            </a:extLst>
          </p:cNvPr>
          <p:cNvSpPr>
            <a:spLocks noChangeShapeType="1"/>
          </p:cNvSpPr>
          <p:nvPr/>
        </p:nvSpPr>
        <p:spPr bwMode="auto">
          <a:xfrm>
            <a:off x="3494089" y="5867400"/>
            <a:ext cx="30241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2302" name="Text Box 16">
            <a:extLst>
              <a:ext uri="{FF2B5EF4-FFF2-40B4-BE49-F238E27FC236}">
                <a16:creationId xmlns:a16="http://schemas.microsoft.com/office/drawing/2014/main" id="{B0C4C16C-25B2-4BD4-9FDB-E907B87911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41663" y="5334001"/>
            <a:ext cx="33855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ru-RU" sz="2400"/>
              <a:t>0</a:t>
            </a:r>
          </a:p>
        </p:txBody>
      </p:sp>
      <p:sp>
        <p:nvSpPr>
          <p:cNvPr id="12303" name="Text Box 18">
            <a:extLst>
              <a:ext uri="{FF2B5EF4-FFF2-40B4-BE49-F238E27FC236}">
                <a16:creationId xmlns:a16="http://schemas.microsoft.com/office/drawing/2014/main" id="{1EBCF662-03B5-4BB8-8367-94B209C198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86325" y="4689476"/>
            <a:ext cx="33855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ru-RU" sz="2400"/>
              <a:t>1</a:t>
            </a:r>
          </a:p>
        </p:txBody>
      </p:sp>
      <p:sp>
        <p:nvSpPr>
          <p:cNvPr id="12304" name="Text Box 19">
            <a:extLst>
              <a:ext uri="{FF2B5EF4-FFF2-40B4-BE49-F238E27FC236}">
                <a16:creationId xmlns:a16="http://schemas.microsoft.com/office/drawing/2014/main" id="{363FE03E-7372-4925-9E32-0EAE978486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03988" y="5222876"/>
            <a:ext cx="33855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ru-RU" sz="2400"/>
              <a:t>2</a:t>
            </a:r>
          </a:p>
        </p:txBody>
      </p:sp>
      <p:sp>
        <p:nvSpPr>
          <p:cNvPr id="12305" name="Text Box 20">
            <a:extLst>
              <a:ext uri="{FF2B5EF4-FFF2-40B4-BE49-F238E27FC236}">
                <a16:creationId xmlns:a16="http://schemas.microsoft.com/office/drawing/2014/main" id="{ECC00317-0737-402F-8AC1-72FA6CE184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89351" y="4838700"/>
            <a:ext cx="101822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ru-RU" sz="1800"/>
              <a:t>reg-noun</a:t>
            </a:r>
            <a:endParaRPr lang="en-US" altLang="ru-RU" sz="2400"/>
          </a:p>
        </p:txBody>
      </p:sp>
      <p:sp>
        <p:nvSpPr>
          <p:cNvPr id="12306" name="Text Box 21">
            <a:extLst>
              <a:ext uri="{FF2B5EF4-FFF2-40B4-BE49-F238E27FC236}">
                <a16:creationId xmlns:a16="http://schemas.microsoft.com/office/drawing/2014/main" id="{76FDBB98-C651-436C-9051-18FE6D9D95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18150" y="4686300"/>
            <a:ext cx="110158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ru-RU" sz="1800"/>
              <a:t>plural (-s)</a:t>
            </a:r>
            <a:endParaRPr lang="en-US" altLang="ru-RU" sz="2400"/>
          </a:p>
        </p:txBody>
      </p:sp>
      <p:sp>
        <p:nvSpPr>
          <p:cNvPr id="12307" name="Text Box 23">
            <a:extLst>
              <a:ext uri="{FF2B5EF4-FFF2-40B4-BE49-F238E27FC236}">
                <a16:creationId xmlns:a16="http://schemas.microsoft.com/office/drawing/2014/main" id="{4352611F-17B5-4F70-ACC8-2E4ADCEDCF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7350" y="5257800"/>
            <a:ext cx="144142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ru-RU" sz="1800"/>
              <a:t>irreg-sg-noun</a:t>
            </a:r>
            <a:endParaRPr lang="en-US" altLang="ru-RU" sz="2400"/>
          </a:p>
        </p:txBody>
      </p:sp>
      <p:sp>
        <p:nvSpPr>
          <p:cNvPr id="12308" name="Text Box 25">
            <a:extLst>
              <a:ext uri="{FF2B5EF4-FFF2-40B4-BE49-F238E27FC236}">
                <a16:creationId xmlns:a16="http://schemas.microsoft.com/office/drawing/2014/main" id="{9D698E4E-9E1C-40E7-800E-2DBF218C2F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67200" y="5867400"/>
            <a:ext cx="141577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ru-RU" sz="1800"/>
              <a:t>irreg-pl-noun</a:t>
            </a:r>
            <a:endParaRPr lang="en-US" altLang="ru-RU" sz="240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Rectangle 2">
            <a:extLst>
              <a:ext uri="{FF2B5EF4-FFF2-40B4-BE49-F238E27FC236}">
                <a16:creationId xmlns:a16="http://schemas.microsoft.com/office/drawing/2014/main" id="{9491713D-AAEE-432A-A126-65E35F6340F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467828" y="189760"/>
            <a:ext cx="9601200" cy="881061"/>
          </a:xfrm>
        </p:spPr>
        <p:txBody>
          <a:bodyPr/>
          <a:lstStyle/>
          <a:p>
            <a:pPr algn="ctr"/>
            <a:r>
              <a:rPr lang="en-US" altLang="ru-RU" dirty="0">
                <a:solidFill>
                  <a:srgbClr val="00B050"/>
                </a:solidFill>
              </a:rPr>
              <a:t>Combine Lexicon and </a:t>
            </a:r>
            <a:r>
              <a:rPr lang="en-US" altLang="ru-RU" dirty="0" err="1">
                <a:solidFill>
                  <a:srgbClr val="00B050"/>
                </a:solidFill>
              </a:rPr>
              <a:t>Morphotactics</a:t>
            </a:r>
            <a:endParaRPr lang="en-US" altLang="ru-RU" dirty="0">
              <a:solidFill>
                <a:srgbClr val="00B050"/>
              </a:solidFill>
            </a:endParaRPr>
          </a:p>
        </p:txBody>
      </p:sp>
      <p:grpSp>
        <p:nvGrpSpPr>
          <p:cNvPr id="13317" name="Group 81">
            <a:extLst>
              <a:ext uri="{FF2B5EF4-FFF2-40B4-BE49-F238E27FC236}">
                <a16:creationId xmlns:a16="http://schemas.microsoft.com/office/drawing/2014/main" id="{2115D5DB-2B78-475E-94C3-209723673931}"/>
              </a:ext>
            </a:extLst>
          </p:cNvPr>
          <p:cNvGrpSpPr>
            <a:grpSpLocks/>
          </p:cNvGrpSpPr>
          <p:nvPr/>
        </p:nvGrpSpPr>
        <p:grpSpPr bwMode="auto">
          <a:xfrm>
            <a:off x="3141663" y="1066800"/>
            <a:ext cx="5345112" cy="3976688"/>
            <a:chOff x="480" y="711"/>
            <a:chExt cx="3648" cy="2505"/>
          </a:xfrm>
        </p:grpSpPr>
        <p:sp>
          <p:nvSpPr>
            <p:cNvPr id="13319" name="Oval 8">
              <a:extLst>
                <a:ext uri="{FF2B5EF4-FFF2-40B4-BE49-F238E27FC236}">
                  <a16:creationId xmlns:a16="http://schemas.microsoft.com/office/drawing/2014/main" id="{DF314C62-DCD8-4A8D-8539-BF0CEDDB51A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72" y="1152"/>
              <a:ext cx="144" cy="144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tr-TR" altLang="ru-RU"/>
            </a:p>
          </p:txBody>
        </p:sp>
        <p:grpSp>
          <p:nvGrpSpPr>
            <p:cNvPr id="13320" name="Group 18">
              <a:extLst>
                <a:ext uri="{FF2B5EF4-FFF2-40B4-BE49-F238E27FC236}">
                  <a16:creationId xmlns:a16="http://schemas.microsoft.com/office/drawing/2014/main" id="{6B6BE75D-8353-4407-B366-61AB3460951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888" y="1440"/>
              <a:ext cx="240" cy="240"/>
              <a:chOff x="3888" y="1440"/>
              <a:chExt cx="240" cy="240"/>
            </a:xfrm>
          </p:grpSpPr>
          <p:sp>
            <p:nvSpPr>
              <p:cNvPr id="13383" name="Oval 13">
                <a:extLst>
                  <a:ext uri="{FF2B5EF4-FFF2-40B4-BE49-F238E27FC236}">
                    <a16:creationId xmlns:a16="http://schemas.microsoft.com/office/drawing/2014/main" id="{9518B642-49CC-400B-9941-ECBCBB97476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936" y="1488"/>
                <a:ext cx="144" cy="144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endParaRPr lang="tr-TR" altLang="ru-RU"/>
              </a:p>
            </p:txBody>
          </p:sp>
          <p:sp>
            <p:nvSpPr>
              <p:cNvPr id="13384" name="Oval 14">
                <a:extLst>
                  <a:ext uri="{FF2B5EF4-FFF2-40B4-BE49-F238E27FC236}">
                    <a16:creationId xmlns:a16="http://schemas.microsoft.com/office/drawing/2014/main" id="{B317CA0E-0E6F-4B92-AB70-028990D7D56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88" y="1440"/>
                <a:ext cx="240" cy="240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endParaRPr lang="tr-TR" altLang="ru-RU"/>
              </a:p>
            </p:txBody>
          </p:sp>
        </p:grpSp>
        <p:grpSp>
          <p:nvGrpSpPr>
            <p:cNvPr id="13321" name="Group 19">
              <a:extLst>
                <a:ext uri="{FF2B5EF4-FFF2-40B4-BE49-F238E27FC236}">
                  <a16:creationId xmlns:a16="http://schemas.microsoft.com/office/drawing/2014/main" id="{2D0C47CD-6D56-4E7B-84F6-EDBE290E667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208" y="1104"/>
              <a:ext cx="240" cy="240"/>
              <a:chOff x="3888" y="1440"/>
              <a:chExt cx="240" cy="240"/>
            </a:xfrm>
          </p:grpSpPr>
          <p:sp>
            <p:nvSpPr>
              <p:cNvPr id="13381" name="Oval 20">
                <a:extLst>
                  <a:ext uri="{FF2B5EF4-FFF2-40B4-BE49-F238E27FC236}">
                    <a16:creationId xmlns:a16="http://schemas.microsoft.com/office/drawing/2014/main" id="{33C7E905-5CEF-42E7-B17D-AE285E3B587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936" y="1488"/>
                <a:ext cx="144" cy="144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endParaRPr lang="tr-TR" altLang="ru-RU"/>
              </a:p>
            </p:txBody>
          </p:sp>
          <p:sp>
            <p:nvSpPr>
              <p:cNvPr id="13382" name="Oval 21">
                <a:extLst>
                  <a:ext uri="{FF2B5EF4-FFF2-40B4-BE49-F238E27FC236}">
                    <a16:creationId xmlns:a16="http://schemas.microsoft.com/office/drawing/2014/main" id="{FE3EF3DF-BE7F-4C5C-B071-5BA8526E26B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88" y="1440"/>
                <a:ext cx="240" cy="240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endParaRPr lang="tr-TR" altLang="ru-RU"/>
              </a:p>
            </p:txBody>
          </p:sp>
        </p:grpSp>
        <p:sp>
          <p:nvSpPr>
            <p:cNvPr id="13322" name="Line 22">
              <a:extLst>
                <a:ext uri="{FF2B5EF4-FFF2-40B4-BE49-F238E27FC236}">
                  <a16:creationId xmlns:a16="http://schemas.microsoft.com/office/drawing/2014/main" id="{ABBDFAFD-2398-4E9E-ACE8-74DDE5EA872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816" y="912"/>
              <a:ext cx="288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3323" name="Line 23">
              <a:extLst>
                <a:ext uri="{FF2B5EF4-FFF2-40B4-BE49-F238E27FC236}">
                  <a16:creationId xmlns:a16="http://schemas.microsoft.com/office/drawing/2014/main" id="{8814BDBA-6F2A-4BF2-884D-09C5AB48082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152" y="912"/>
              <a:ext cx="62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3324" name="Line 24">
              <a:extLst>
                <a:ext uri="{FF2B5EF4-FFF2-40B4-BE49-F238E27FC236}">
                  <a16:creationId xmlns:a16="http://schemas.microsoft.com/office/drawing/2014/main" id="{C971F051-F032-4949-AE5A-6D3EDCF5BE6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24" y="912"/>
              <a:ext cx="432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3325" name="Line 25">
              <a:extLst>
                <a:ext uri="{FF2B5EF4-FFF2-40B4-BE49-F238E27FC236}">
                  <a16:creationId xmlns:a16="http://schemas.microsoft.com/office/drawing/2014/main" id="{3BD98572-37AA-4FF4-9BDB-B7EEBD3888F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16" y="1200"/>
              <a:ext cx="38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3326" name="Line 26">
              <a:extLst>
                <a:ext uri="{FF2B5EF4-FFF2-40B4-BE49-F238E27FC236}">
                  <a16:creationId xmlns:a16="http://schemas.microsoft.com/office/drawing/2014/main" id="{4AEBB67F-73B5-4928-B6F4-5ECD9B5B8DA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96" y="1200"/>
              <a:ext cx="43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3327" name="Line 27">
              <a:extLst>
                <a:ext uri="{FF2B5EF4-FFF2-40B4-BE49-F238E27FC236}">
                  <a16:creationId xmlns:a16="http://schemas.microsoft.com/office/drawing/2014/main" id="{B08428DA-A681-40C7-8C53-D80B92FC3DE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776" y="1200"/>
              <a:ext cx="38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3328" name="Line 28">
              <a:extLst>
                <a:ext uri="{FF2B5EF4-FFF2-40B4-BE49-F238E27FC236}">
                  <a16:creationId xmlns:a16="http://schemas.microsoft.com/office/drawing/2014/main" id="{FF6799B0-1A11-490C-9039-674CE928B41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16" y="1248"/>
              <a:ext cx="288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3329" name="Line 29">
              <a:extLst>
                <a:ext uri="{FF2B5EF4-FFF2-40B4-BE49-F238E27FC236}">
                  <a16:creationId xmlns:a16="http://schemas.microsoft.com/office/drawing/2014/main" id="{4CCF25FA-140C-40B0-AC08-050DDE55710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152" y="1488"/>
              <a:ext cx="57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3330" name="Line 30">
              <a:extLst>
                <a:ext uri="{FF2B5EF4-FFF2-40B4-BE49-F238E27FC236}">
                  <a16:creationId xmlns:a16="http://schemas.microsoft.com/office/drawing/2014/main" id="{DC6915ED-F64F-4953-816E-DBE8B3B599D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776" y="1296"/>
              <a:ext cx="38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3331" name="Line 31">
              <a:extLst>
                <a:ext uri="{FF2B5EF4-FFF2-40B4-BE49-F238E27FC236}">
                  <a16:creationId xmlns:a16="http://schemas.microsoft.com/office/drawing/2014/main" id="{CAE3BC14-BEB5-4846-AC30-FA1D56A8B5E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68" y="1296"/>
              <a:ext cx="288" cy="5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3332" name="Line 32">
              <a:extLst>
                <a:ext uri="{FF2B5EF4-FFF2-40B4-BE49-F238E27FC236}">
                  <a16:creationId xmlns:a16="http://schemas.microsoft.com/office/drawing/2014/main" id="{662C2F6F-C69A-4B8A-89F0-0CC383B88F1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104" y="1872"/>
              <a:ext cx="48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3333" name="Line 33">
              <a:extLst>
                <a:ext uri="{FF2B5EF4-FFF2-40B4-BE49-F238E27FC236}">
                  <a16:creationId xmlns:a16="http://schemas.microsoft.com/office/drawing/2014/main" id="{79738C9D-8930-46AF-9B37-40DE6C1E053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32" y="1872"/>
              <a:ext cx="38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3334" name="Line 34">
              <a:extLst>
                <a:ext uri="{FF2B5EF4-FFF2-40B4-BE49-F238E27FC236}">
                  <a16:creationId xmlns:a16="http://schemas.microsoft.com/office/drawing/2014/main" id="{B5CAFC09-6D56-4851-8CF6-3D46A9C20D8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12" y="1872"/>
              <a:ext cx="52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3335" name="Line 35">
              <a:extLst>
                <a:ext uri="{FF2B5EF4-FFF2-40B4-BE49-F238E27FC236}">
                  <a16:creationId xmlns:a16="http://schemas.microsoft.com/office/drawing/2014/main" id="{50AAF4C3-FB87-4BC1-BF83-598FB8885A3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736" y="1632"/>
              <a:ext cx="120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3336" name="Line 36">
              <a:extLst>
                <a:ext uri="{FF2B5EF4-FFF2-40B4-BE49-F238E27FC236}">
                  <a16:creationId xmlns:a16="http://schemas.microsoft.com/office/drawing/2014/main" id="{FDA59A78-A1A0-4B53-A7CA-64FB3C06AC7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48" y="1200"/>
              <a:ext cx="1440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3337" name="Line 37">
              <a:extLst>
                <a:ext uri="{FF2B5EF4-FFF2-40B4-BE49-F238E27FC236}">
                  <a16:creationId xmlns:a16="http://schemas.microsoft.com/office/drawing/2014/main" id="{BFDAB6AF-F9B7-4EBA-A275-15F54CEED1E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20" y="1296"/>
              <a:ext cx="288" cy="115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3338" name="Line 38">
              <a:extLst>
                <a:ext uri="{FF2B5EF4-FFF2-40B4-BE49-F238E27FC236}">
                  <a16:creationId xmlns:a16="http://schemas.microsoft.com/office/drawing/2014/main" id="{37FE1E4E-99EF-4C99-9A63-2D320C62691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056" y="2304"/>
              <a:ext cx="288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3339" name="Line 39">
              <a:extLst>
                <a:ext uri="{FF2B5EF4-FFF2-40B4-BE49-F238E27FC236}">
                  <a16:creationId xmlns:a16="http://schemas.microsoft.com/office/drawing/2014/main" id="{62F479D9-C5FC-469C-923D-4FD83BC9358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392" y="2304"/>
              <a:ext cx="38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3340" name="Line 40">
              <a:extLst>
                <a:ext uri="{FF2B5EF4-FFF2-40B4-BE49-F238E27FC236}">
                  <a16:creationId xmlns:a16="http://schemas.microsoft.com/office/drawing/2014/main" id="{0A159F50-53EB-42F0-985E-C3A19C7A81B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72" y="2304"/>
              <a:ext cx="86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3341" name="Line 41">
              <a:extLst>
                <a:ext uri="{FF2B5EF4-FFF2-40B4-BE49-F238E27FC236}">
                  <a16:creationId xmlns:a16="http://schemas.microsoft.com/office/drawing/2014/main" id="{130C7FF2-3AFF-44D0-9C0C-7ADB64B5F2B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832" y="1680"/>
              <a:ext cx="1104" cy="6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3342" name="Line 42">
              <a:extLst>
                <a:ext uri="{FF2B5EF4-FFF2-40B4-BE49-F238E27FC236}">
                  <a16:creationId xmlns:a16="http://schemas.microsoft.com/office/drawing/2014/main" id="{53B97947-7A15-4751-BEC0-2AE853405B8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2448"/>
              <a:ext cx="288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3343" name="Line 43">
              <a:extLst>
                <a:ext uri="{FF2B5EF4-FFF2-40B4-BE49-F238E27FC236}">
                  <a16:creationId xmlns:a16="http://schemas.microsoft.com/office/drawing/2014/main" id="{87E5381C-8BA3-4617-BFFD-C9E2098FA97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392" y="2352"/>
              <a:ext cx="384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3344" name="Line 44">
              <a:extLst>
                <a:ext uri="{FF2B5EF4-FFF2-40B4-BE49-F238E27FC236}">
                  <a16:creationId xmlns:a16="http://schemas.microsoft.com/office/drawing/2014/main" id="{2847C5B5-4AD5-45DD-8E91-E98F629E7B5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72" y="1296"/>
              <a:ext cx="288" cy="16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3345" name="Line 45">
              <a:extLst>
                <a:ext uri="{FF2B5EF4-FFF2-40B4-BE49-F238E27FC236}">
                  <a16:creationId xmlns:a16="http://schemas.microsoft.com/office/drawing/2014/main" id="{2C8145AB-FA31-4D5C-867A-7A27ED9068D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80" y="1200"/>
              <a:ext cx="1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3346" name="Line 46">
              <a:extLst>
                <a:ext uri="{FF2B5EF4-FFF2-40B4-BE49-F238E27FC236}">
                  <a16:creationId xmlns:a16="http://schemas.microsoft.com/office/drawing/2014/main" id="{C653A195-FBCF-4D92-83B6-DC0882FE112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08" y="2880"/>
              <a:ext cx="38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3347" name="Line 47">
              <a:extLst>
                <a:ext uri="{FF2B5EF4-FFF2-40B4-BE49-F238E27FC236}">
                  <a16:creationId xmlns:a16="http://schemas.microsoft.com/office/drawing/2014/main" id="{497D75A3-5E76-4010-A816-7237329A7BD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88" y="2880"/>
              <a:ext cx="43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3348" name="Line 48">
              <a:extLst>
                <a:ext uri="{FF2B5EF4-FFF2-40B4-BE49-F238E27FC236}">
                  <a16:creationId xmlns:a16="http://schemas.microsoft.com/office/drawing/2014/main" id="{873F5920-BE26-4624-A462-A03B7700412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68" y="2880"/>
              <a:ext cx="57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3349" name="Line 49">
              <a:extLst>
                <a:ext uri="{FF2B5EF4-FFF2-40B4-BE49-F238E27FC236}">
                  <a16:creationId xmlns:a16="http://schemas.microsoft.com/office/drawing/2014/main" id="{ADC851AC-8311-46F8-A52A-D640E6E9BFC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08" y="2928"/>
              <a:ext cx="576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3350" name="Line 50">
              <a:extLst>
                <a:ext uri="{FF2B5EF4-FFF2-40B4-BE49-F238E27FC236}">
                  <a16:creationId xmlns:a16="http://schemas.microsoft.com/office/drawing/2014/main" id="{36DFA1B0-CD79-494B-90EA-C090700B70A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632" y="2928"/>
              <a:ext cx="912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3351" name="Line 51">
              <a:extLst>
                <a:ext uri="{FF2B5EF4-FFF2-40B4-BE49-F238E27FC236}">
                  <a16:creationId xmlns:a16="http://schemas.microsoft.com/office/drawing/2014/main" id="{2B9F5385-DEA3-4CD5-914B-5CBEE240F56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640" y="1728"/>
              <a:ext cx="1344" cy="115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3352" name="Text Box 52">
              <a:extLst>
                <a:ext uri="{FF2B5EF4-FFF2-40B4-BE49-F238E27FC236}">
                  <a16:creationId xmlns:a16="http://schemas.microsoft.com/office/drawing/2014/main" id="{978108F8-C1CB-4C6B-8BE4-AFC193FD8B9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64" y="864"/>
              <a:ext cx="173" cy="2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ru-RU"/>
                <a:t>f</a:t>
              </a:r>
            </a:p>
          </p:txBody>
        </p:sp>
        <p:sp>
          <p:nvSpPr>
            <p:cNvPr id="13353" name="Text Box 53">
              <a:extLst>
                <a:ext uri="{FF2B5EF4-FFF2-40B4-BE49-F238E27FC236}">
                  <a16:creationId xmlns:a16="http://schemas.microsoft.com/office/drawing/2014/main" id="{FA54A37B-3D7B-4BFF-9F95-D4530FDA0B6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86" y="711"/>
              <a:ext cx="196" cy="2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ru-RU"/>
                <a:t>o</a:t>
              </a:r>
            </a:p>
          </p:txBody>
        </p:sp>
        <p:sp>
          <p:nvSpPr>
            <p:cNvPr id="13354" name="Text Box 54">
              <a:extLst>
                <a:ext uri="{FF2B5EF4-FFF2-40B4-BE49-F238E27FC236}">
                  <a16:creationId xmlns:a16="http://schemas.microsoft.com/office/drawing/2014/main" id="{F8597082-21CB-442C-9579-C7E85F5DB71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06" y="855"/>
              <a:ext cx="196" cy="2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ru-RU"/>
                <a:t>x</a:t>
              </a:r>
            </a:p>
          </p:txBody>
        </p:sp>
        <p:sp>
          <p:nvSpPr>
            <p:cNvPr id="13355" name="Text Box 55">
              <a:extLst>
                <a:ext uri="{FF2B5EF4-FFF2-40B4-BE49-F238E27FC236}">
                  <a16:creationId xmlns:a16="http://schemas.microsoft.com/office/drawing/2014/main" id="{C8B15526-6247-45E4-8778-260F3EB0B2B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014" y="1095"/>
              <a:ext cx="181" cy="2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ru-RU"/>
                <a:t>s</a:t>
              </a:r>
            </a:p>
          </p:txBody>
        </p:sp>
        <p:sp>
          <p:nvSpPr>
            <p:cNvPr id="13356" name="Text Box 56">
              <a:extLst>
                <a:ext uri="{FF2B5EF4-FFF2-40B4-BE49-F238E27FC236}">
                  <a16:creationId xmlns:a16="http://schemas.microsoft.com/office/drawing/2014/main" id="{3AD661CF-B987-4B6B-A6BD-33DB3265770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12" y="1008"/>
              <a:ext cx="188" cy="2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ru-RU"/>
                <a:t>c</a:t>
              </a:r>
            </a:p>
          </p:txBody>
        </p:sp>
        <p:sp>
          <p:nvSpPr>
            <p:cNvPr id="13357" name="Text Box 57">
              <a:extLst>
                <a:ext uri="{FF2B5EF4-FFF2-40B4-BE49-F238E27FC236}">
                  <a16:creationId xmlns:a16="http://schemas.microsoft.com/office/drawing/2014/main" id="{85FBB302-F4A2-4213-A4ED-D97CA9DFFAD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382" y="999"/>
              <a:ext cx="188" cy="2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ru-RU"/>
                <a:t>a</a:t>
              </a:r>
            </a:p>
          </p:txBody>
        </p:sp>
        <p:sp>
          <p:nvSpPr>
            <p:cNvPr id="13358" name="Text Box 58">
              <a:extLst>
                <a:ext uri="{FF2B5EF4-FFF2-40B4-BE49-F238E27FC236}">
                  <a16:creationId xmlns:a16="http://schemas.microsoft.com/office/drawing/2014/main" id="{E9537AB3-29AB-42E8-8E10-7CEA5F384B6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14" y="999"/>
              <a:ext cx="165" cy="2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ru-RU"/>
                <a:t>t</a:t>
              </a:r>
            </a:p>
          </p:txBody>
        </p:sp>
        <p:sp>
          <p:nvSpPr>
            <p:cNvPr id="13359" name="Text Box 59">
              <a:extLst>
                <a:ext uri="{FF2B5EF4-FFF2-40B4-BE49-F238E27FC236}">
                  <a16:creationId xmlns:a16="http://schemas.microsoft.com/office/drawing/2014/main" id="{6432CDE8-D596-4CB3-8DE5-B841E999B48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02" y="1191"/>
              <a:ext cx="196" cy="2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ru-RU"/>
                <a:t>d</a:t>
              </a:r>
            </a:p>
          </p:txBody>
        </p:sp>
        <p:sp>
          <p:nvSpPr>
            <p:cNvPr id="13360" name="Text Box 60">
              <a:extLst>
                <a:ext uri="{FF2B5EF4-FFF2-40B4-BE49-F238E27FC236}">
                  <a16:creationId xmlns:a16="http://schemas.microsoft.com/office/drawing/2014/main" id="{030BADDF-BFCF-4901-A544-BA1F5D7B1AD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334" y="1239"/>
              <a:ext cx="196" cy="2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ru-RU"/>
                <a:t>o</a:t>
              </a:r>
            </a:p>
          </p:txBody>
        </p:sp>
        <p:sp>
          <p:nvSpPr>
            <p:cNvPr id="13361" name="Text Box 61">
              <a:extLst>
                <a:ext uri="{FF2B5EF4-FFF2-40B4-BE49-F238E27FC236}">
                  <a16:creationId xmlns:a16="http://schemas.microsoft.com/office/drawing/2014/main" id="{C0B9DD1A-AD26-42B2-A31E-6768F96F4D8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14" y="1239"/>
              <a:ext cx="196" cy="2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ru-RU"/>
                <a:t>g</a:t>
              </a:r>
            </a:p>
          </p:txBody>
        </p:sp>
        <p:sp>
          <p:nvSpPr>
            <p:cNvPr id="13362" name="Text Box 62">
              <a:extLst>
                <a:ext uri="{FF2B5EF4-FFF2-40B4-BE49-F238E27FC236}">
                  <a16:creationId xmlns:a16="http://schemas.microsoft.com/office/drawing/2014/main" id="{4183D457-49BC-49C2-997D-40610BE3140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02" y="1479"/>
              <a:ext cx="181" cy="2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ru-RU"/>
                <a:t>s</a:t>
              </a:r>
            </a:p>
          </p:txBody>
        </p:sp>
        <p:sp>
          <p:nvSpPr>
            <p:cNvPr id="13363" name="Text Box 63">
              <a:extLst>
                <a:ext uri="{FF2B5EF4-FFF2-40B4-BE49-F238E27FC236}">
                  <a16:creationId xmlns:a16="http://schemas.microsoft.com/office/drawing/2014/main" id="{C1DF7FA9-7726-4930-9BCF-C95A15FD2E3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90" y="1671"/>
              <a:ext cx="196" cy="2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ru-RU"/>
                <a:t>h</a:t>
              </a:r>
            </a:p>
          </p:txBody>
        </p:sp>
        <p:sp>
          <p:nvSpPr>
            <p:cNvPr id="13364" name="Text Box 64">
              <a:extLst>
                <a:ext uri="{FF2B5EF4-FFF2-40B4-BE49-F238E27FC236}">
                  <a16:creationId xmlns:a16="http://schemas.microsoft.com/office/drawing/2014/main" id="{B4A8AEC9-5214-4C61-A3BA-23B2D8F87E7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680" y="1680"/>
              <a:ext cx="188" cy="2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ru-RU"/>
                <a:t>e</a:t>
              </a:r>
            </a:p>
          </p:txBody>
        </p:sp>
        <p:sp>
          <p:nvSpPr>
            <p:cNvPr id="13365" name="Text Box 65">
              <a:extLst>
                <a:ext uri="{FF2B5EF4-FFF2-40B4-BE49-F238E27FC236}">
                  <a16:creationId xmlns:a16="http://schemas.microsoft.com/office/drawing/2014/main" id="{001AE942-301A-4AC3-AE6A-56D0DABF628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46" y="1671"/>
              <a:ext cx="188" cy="2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ru-RU"/>
                <a:t>e</a:t>
              </a:r>
            </a:p>
          </p:txBody>
        </p:sp>
        <p:sp>
          <p:nvSpPr>
            <p:cNvPr id="13366" name="Text Box 66">
              <a:extLst>
                <a:ext uri="{FF2B5EF4-FFF2-40B4-BE49-F238E27FC236}">
                  <a16:creationId xmlns:a16="http://schemas.microsoft.com/office/drawing/2014/main" id="{19EB1877-4A93-4DDC-AF44-A7ADE0A5642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014" y="1575"/>
              <a:ext cx="196" cy="2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ru-RU"/>
                <a:t>p</a:t>
              </a:r>
            </a:p>
          </p:txBody>
        </p:sp>
        <p:sp>
          <p:nvSpPr>
            <p:cNvPr id="13367" name="Text Box 67">
              <a:extLst>
                <a:ext uri="{FF2B5EF4-FFF2-40B4-BE49-F238E27FC236}">
                  <a16:creationId xmlns:a16="http://schemas.microsoft.com/office/drawing/2014/main" id="{2EF295E1-439A-48D9-8E26-E0747575681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02" y="1959"/>
              <a:ext cx="196" cy="2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ru-RU"/>
                <a:t>g</a:t>
              </a:r>
            </a:p>
          </p:txBody>
        </p:sp>
        <p:sp>
          <p:nvSpPr>
            <p:cNvPr id="13368" name="Text Box 68">
              <a:extLst>
                <a:ext uri="{FF2B5EF4-FFF2-40B4-BE49-F238E27FC236}">
                  <a16:creationId xmlns:a16="http://schemas.microsoft.com/office/drawing/2014/main" id="{1B81392D-FBCD-4F81-A2FE-BE129E10E22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46" y="2199"/>
              <a:ext cx="196" cy="2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ru-RU"/>
                <a:t>o</a:t>
              </a:r>
            </a:p>
          </p:txBody>
        </p:sp>
        <p:sp>
          <p:nvSpPr>
            <p:cNvPr id="13369" name="Text Box 69">
              <a:extLst>
                <a:ext uri="{FF2B5EF4-FFF2-40B4-BE49-F238E27FC236}">
                  <a16:creationId xmlns:a16="http://schemas.microsoft.com/office/drawing/2014/main" id="{46F7283E-9AF1-47B2-AE1E-E6A293487B7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56" y="2448"/>
              <a:ext cx="188" cy="2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ru-RU"/>
                <a:t>e</a:t>
              </a:r>
            </a:p>
          </p:txBody>
        </p:sp>
        <p:sp>
          <p:nvSpPr>
            <p:cNvPr id="13370" name="Text Box 70">
              <a:extLst>
                <a:ext uri="{FF2B5EF4-FFF2-40B4-BE49-F238E27FC236}">
                  <a16:creationId xmlns:a16="http://schemas.microsoft.com/office/drawing/2014/main" id="{A092919A-703F-4C78-B128-B345148F820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74" y="2391"/>
              <a:ext cx="188" cy="2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ru-RU"/>
                <a:t>e</a:t>
              </a:r>
            </a:p>
          </p:txBody>
        </p:sp>
        <p:sp>
          <p:nvSpPr>
            <p:cNvPr id="13371" name="Text Box 71">
              <a:extLst>
                <a:ext uri="{FF2B5EF4-FFF2-40B4-BE49-F238E27FC236}">
                  <a16:creationId xmlns:a16="http://schemas.microsoft.com/office/drawing/2014/main" id="{31E67B5C-AF9F-4A69-93D7-A1A6857ED3B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78" y="2103"/>
              <a:ext cx="196" cy="2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ru-RU"/>
                <a:t>o</a:t>
              </a:r>
            </a:p>
          </p:txBody>
        </p:sp>
        <p:sp>
          <p:nvSpPr>
            <p:cNvPr id="13372" name="Text Box 72">
              <a:extLst>
                <a:ext uri="{FF2B5EF4-FFF2-40B4-BE49-F238E27FC236}">
                  <a16:creationId xmlns:a16="http://schemas.microsoft.com/office/drawing/2014/main" id="{126E6FF7-160E-4020-9108-793F6B5C0C3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64" y="2112"/>
              <a:ext cx="181" cy="2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ru-RU"/>
                <a:t>s</a:t>
              </a:r>
            </a:p>
          </p:txBody>
        </p:sp>
        <p:sp>
          <p:nvSpPr>
            <p:cNvPr id="13373" name="Text Box 73">
              <a:extLst>
                <a:ext uri="{FF2B5EF4-FFF2-40B4-BE49-F238E27FC236}">
                  <a16:creationId xmlns:a16="http://schemas.microsoft.com/office/drawing/2014/main" id="{537898BC-7F6E-4B1F-AE35-4C12FAD6D36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062" y="1911"/>
              <a:ext cx="188" cy="2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ru-RU"/>
                <a:t>e</a:t>
              </a:r>
            </a:p>
          </p:txBody>
        </p:sp>
        <p:sp>
          <p:nvSpPr>
            <p:cNvPr id="13374" name="Text Box 74">
              <a:extLst>
                <a:ext uri="{FF2B5EF4-FFF2-40B4-BE49-F238E27FC236}">
                  <a16:creationId xmlns:a16="http://schemas.microsoft.com/office/drawing/2014/main" id="{86F76A75-4F93-4CE9-8B18-ACA5671157A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20" y="2496"/>
              <a:ext cx="235" cy="2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ru-RU"/>
                <a:t>m</a:t>
              </a:r>
            </a:p>
          </p:txBody>
        </p:sp>
        <p:sp>
          <p:nvSpPr>
            <p:cNvPr id="13375" name="Text Box 75">
              <a:extLst>
                <a:ext uri="{FF2B5EF4-FFF2-40B4-BE49-F238E27FC236}">
                  <a16:creationId xmlns:a16="http://schemas.microsoft.com/office/drawing/2014/main" id="{A47890FB-3711-40A8-9481-3570172C480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46" y="2679"/>
              <a:ext cx="196" cy="2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ru-RU"/>
                <a:t>o</a:t>
              </a:r>
            </a:p>
          </p:txBody>
        </p:sp>
        <p:sp>
          <p:nvSpPr>
            <p:cNvPr id="13376" name="Text Box 76">
              <a:extLst>
                <a:ext uri="{FF2B5EF4-FFF2-40B4-BE49-F238E27FC236}">
                  <a16:creationId xmlns:a16="http://schemas.microsoft.com/office/drawing/2014/main" id="{8AF392D9-CD20-4870-B784-E5E00695FD9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74" y="2679"/>
              <a:ext cx="196" cy="2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ru-RU"/>
                <a:t>u</a:t>
              </a:r>
            </a:p>
          </p:txBody>
        </p:sp>
        <p:sp>
          <p:nvSpPr>
            <p:cNvPr id="13377" name="Text Box 77">
              <a:extLst>
                <a:ext uri="{FF2B5EF4-FFF2-40B4-BE49-F238E27FC236}">
                  <a16:creationId xmlns:a16="http://schemas.microsoft.com/office/drawing/2014/main" id="{C25E8236-8B61-4FF0-8D4B-1453E2ADA54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54" y="2679"/>
              <a:ext cx="181" cy="2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ru-RU"/>
                <a:t>s</a:t>
              </a:r>
            </a:p>
          </p:txBody>
        </p:sp>
        <p:sp>
          <p:nvSpPr>
            <p:cNvPr id="13378" name="Text Box 78">
              <a:extLst>
                <a:ext uri="{FF2B5EF4-FFF2-40B4-BE49-F238E27FC236}">
                  <a16:creationId xmlns:a16="http://schemas.microsoft.com/office/drawing/2014/main" id="{19ACBCB1-5A5B-44FC-BD19-BF860A7CDD6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86" y="2871"/>
              <a:ext cx="165" cy="2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ru-RU"/>
                <a:t>i</a:t>
              </a:r>
            </a:p>
          </p:txBody>
        </p:sp>
        <p:sp>
          <p:nvSpPr>
            <p:cNvPr id="13379" name="Text Box 79">
              <a:extLst>
                <a:ext uri="{FF2B5EF4-FFF2-40B4-BE49-F238E27FC236}">
                  <a16:creationId xmlns:a16="http://schemas.microsoft.com/office/drawing/2014/main" id="{44ECB10E-FF37-492E-8E19-A838BB63B13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14" y="2919"/>
              <a:ext cx="188" cy="2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ru-RU"/>
                <a:t>c</a:t>
              </a:r>
            </a:p>
          </p:txBody>
        </p:sp>
        <p:sp>
          <p:nvSpPr>
            <p:cNvPr id="13380" name="Text Box 80">
              <a:extLst>
                <a:ext uri="{FF2B5EF4-FFF2-40B4-BE49-F238E27FC236}">
                  <a16:creationId xmlns:a16="http://schemas.microsoft.com/office/drawing/2014/main" id="{914CDD4B-66C0-4885-95B7-A0D2D9E1D8B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072" y="2448"/>
              <a:ext cx="188" cy="2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ru-RU"/>
                <a:t>e</a:t>
              </a:r>
            </a:p>
          </p:txBody>
        </p:sp>
      </p:grpSp>
      <p:sp>
        <p:nvSpPr>
          <p:cNvPr id="13318" name="Text Box 82">
            <a:extLst>
              <a:ext uri="{FF2B5EF4-FFF2-40B4-BE49-F238E27FC236}">
                <a16:creationId xmlns:a16="http://schemas.microsoft.com/office/drawing/2014/main" id="{7720B4ED-55FF-4DC5-A511-4569325F36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57414" y="5257801"/>
            <a:ext cx="7819769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ru-RU" sz="2400"/>
              <a:t>This only says yes or no. Does not give lexical representation.</a:t>
            </a:r>
          </a:p>
          <a:p>
            <a:r>
              <a:rPr lang="en-US" altLang="ru-RU" sz="2400"/>
              <a:t>It accepts a wrong word (foxs).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Уголки">
  <a:themeElements>
    <a:clrScheme name="Уголки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Уголки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Уголки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TM10001105[[fn=Уголки]]</Template>
  <TotalTime>177</TotalTime>
  <Words>1814</Words>
  <Application>Microsoft Office PowerPoint</Application>
  <PresentationFormat>Широкоэкранный</PresentationFormat>
  <Paragraphs>240</Paragraphs>
  <Slides>24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29" baseType="lpstr">
      <vt:lpstr>Courier New</vt:lpstr>
      <vt:lpstr>Franklin Gothic Book</vt:lpstr>
      <vt:lpstr>Times New Roman</vt:lpstr>
      <vt:lpstr>Уголки</vt:lpstr>
      <vt:lpstr>Bitmap Image</vt:lpstr>
      <vt:lpstr>The lecture 2</vt:lpstr>
      <vt:lpstr>Inflectional and Derivational Morphology</vt:lpstr>
      <vt:lpstr>English Inflectional Morphology</vt:lpstr>
      <vt:lpstr>English Derivational Morphology</vt:lpstr>
      <vt:lpstr>Morphological Parsing</vt:lpstr>
      <vt:lpstr>Parts of A Morphological Processor</vt:lpstr>
      <vt:lpstr>Lexicon</vt:lpstr>
      <vt:lpstr>Morphotactics</vt:lpstr>
      <vt:lpstr>Combine Lexicon and Morphotactics</vt:lpstr>
      <vt:lpstr>Two-Level Morphology</vt:lpstr>
      <vt:lpstr>Formal Definition of FST (Mealey Machine)</vt:lpstr>
      <vt:lpstr>FST (cont.)</vt:lpstr>
      <vt:lpstr>FST Properties</vt:lpstr>
      <vt:lpstr>A FST for Simple English Nominals</vt:lpstr>
      <vt:lpstr>FST for stems</vt:lpstr>
      <vt:lpstr>Multi-Level Multi-Tape Machines</vt:lpstr>
      <vt:lpstr>Lexical to Intermediate FST</vt:lpstr>
      <vt:lpstr>Orthographic Rules</vt:lpstr>
      <vt:lpstr>FST for E-Insertion Rule</vt:lpstr>
      <vt:lpstr>Generating or Parsing with FST Lexicon and Rules</vt:lpstr>
      <vt:lpstr>Accepting Foxes</vt:lpstr>
      <vt:lpstr>Intersection</vt:lpstr>
      <vt:lpstr>Composition</vt:lpstr>
      <vt:lpstr>Thanks for attention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Карюкин Владислав</dc:creator>
  <cp:lastModifiedBy>Карюкин Владислав</cp:lastModifiedBy>
  <cp:revision>12</cp:revision>
  <dcterms:created xsi:type="dcterms:W3CDTF">2020-09-06T09:43:40Z</dcterms:created>
  <dcterms:modified xsi:type="dcterms:W3CDTF">2020-09-16T10:40:34Z</dcterms:modified>
</cp:coreProperties>
</file>